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1198" r:id="rId9"/>
    <p:sldId id="1199" r:id="rId10"/>
    <p:sldId id="1200" r:id="rId11"/>
    <p:sldId id="1201" r:id="rId12"/>
    <p:sldId id="1202" r:id="rId13"/>
    <p:sldId id="1203" r:id="rId14"/>
    <p:sldId id="108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FB169E0-5434-40ED-B457-2DA69047A860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1198"/>
            <p14:sldId id="1199"/>
            <p14:sldId id="1200"/>
            <p14:sldId id="1201"/>
            <p14:sldId id="1202"/>
            <p14:sldId id="1203"/>
            <p14:sldId id="1080"/>
          </p14:sldIdLst>
        </p14:section>
        <p14:section name="Proposition méthodo" id="{4D33F19E-D264-464C-930C-6C655FA6EE79}">
          <p14:sldIdLst/>
        </p14:section>
        <p14:section name="Conditions d'intervention" id="{0A776179-125E-4126-B7C0-3A8F12C30DE9}">
          <p14:sldIdLst/>
        </p14:section>
        <p14:section name="Proposition financière" id="{02967ACD-8039-48F4-AD09-332CFD7010F0}">
          <p14:sldIdLst/>
        </p14:section>
        <p14:section name="Présentation cabinet" id="{5705FBFA-5C9C-4E35-925C-F7068EEFBE03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aume Chuvin" initials="GC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5400" autoAdjust="0"/>
  </p:normalViewPr>
  <p:slideViewPr>
    <p:cSldViewPr snapToGrid="0">
      <p:cViewPr>
        <p:scale>
          <a:sx n="120" d="100"/>
          <a:sy n="120" d="100"/>
        </p:scale>
        <p:origin x="-96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-PRODUCTION\Missions%20en%20cours\1913_DARES%20-%20CPF\Donn&#233;es%20SI\Nouvelles%20donn&#233;es%20envoy&#233;s-caract&#233;ristiques%20par%20OPCA.xm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fr-FR"/>
              <a:t>Répartition des dossiers CPF par durées de formation et par OPCA en 2016 (source SI CPF)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Durees_formation!$I$96</c:f>
              <c:strCache>
                <c:ptCount val="1"/>
                <c:pt idx="0">
                  <c:v>Moins de 100h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Durees_formation!$H$97:$H$100</c:f>
              <c:strCache>
                <c:ptCount val="4"/>
                <c:pt idx="0">
                  <c:v>Agefos PME</c:v>
                </c:pt>
                <c:pt idx="1">
                  <c:v>FAFIEC</c:v>
                </c:pt>
                <c:pt idx="2">
                  <c:v>Constructys</c:v>
                </c:pt>
                <c:pt idx="3">
                  <c:v>Uniformation</c:v>
                </c:pt>
              </c:strCache>
            </c:strRef>
          </c:cat>
          <c:val>
            <c:numRef>
              <c:f>Durees_formation!$I$97:$I$100</c:f>
              <c:numCache>
                <c:formatCode>General</c:formatCode>
                <c:ptCount val="4"/>
                <c:pt idx="0">
                  <c:v>10673</c:v>
                </c:pt>
                <c:pt idx="1">
                  <c:v>9840</c:v>
                </c:pt>
                <c:pt idx="2">
                  <c:v>1538</c:v>
                </c:pt>
                <c:pt idx="3">
                  <c:v>2156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7E-4064-B73E-F4D6487253AE}"/>
            </c:ext>
          </c:extLst>
        </c:ser>
        <c:ser>
          <c:idx val="1"/>
          <c:order val="1"/>
          <c:tx>
            <c:strRef>
              <c:f>Durees_formation!$J$96</c:f>
              <c:strCache>
                <c:ptCount val="1"/>
                <c:pt idx="0">
                  <c:v>100h à 199h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Durees_formation!$H$97:$H$100</c:f>
              <c:strCache>
                <c:ptCount val="4"/>
                <c:pt idx="0">
                  <c:v>Agefos PME</c:v>
                </c:pt>
                <c:pt idx="1">
                  <c:v>FAFIEC</c:v>
                </c:pt>
                <c:pt idx="2">
                  <c:v>Constructys</c:v>
                </c:pt>
                <c:pt idx="3">
                  <c:v>Uniformation</c:v>
                </c:pt>
              </c:strCache>
            </c:strRef>
          </c:cat>
          <c:val>
            <c:numRef>
              <c:f>Durees_formation!$J$97:$J$100</c:f>
              <c:numCache>
                <c:formatCode>General</c:formatCode>
                <c:ptCount val="4"/>
                <c:pt idx="0">
                  <c:v>2342</c:v>
                </c:pt>
                <c:pt idx="1">
                  <c:v>1606</c:v>
                </c:pt>
                <c:pt idx="2">
                  <c:v>295</c:v>
                </c:pt>
                <c:pt idx="3">
                  <c:v>640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7E-4064-B73E-F4D6487253AE}"/>
            </c:ext>
          </c:extLst>
        </c:ser>
        <c:ser>
          <c:idx val="2"/>
          <c:order val="2"/>
          <c:tx>
            <c:strRef>
              <c:f>Durees_formation!$K$96</c:f>
              <c:strCache>
                <c:ptCount val="1"/>
                <c:pt idx="0">
                  <c:v>200h à 299h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Durees_formation!$H$97:$H$100</c:f>
              <c:strCache>
                <c:ptCount val="4"/>
                <c:pt idx="0">
                  <c:v>Agefos PME</c:v>
                </c:pt>
                <c:pt idx="1">
                  <c:v>FAFIEC</c:v>
                </c:pt>
                <c:pt idx="2">
                  <c:v>Constructys</c:v>
                </c:pt>
                <c:pt idx="3">
                  <c:v>Uniformation</c:v>
                </c:pt>
              </c:strCache>
            </c:strRef>
          </c:cat>
          <c:val>
            <c:numRef>
              <c:f>Durees_formation!$K$97:$K$100</c:f>
              <c:numCache>
                <c:formatCode>General</c:formatCode>
                <c:ptCount val="4"/>
                <c:pt idx="0">
                  <c:v>404</c:v>
                </c:pt>
                <c:pt idx="1">
                  <c:v>474</c:v>
                </c:pt>
                <c:pt idx="2">
                  <c:v>65</c:v>
                </c:pt>
                <c:pt idx="3">
                  <c:v>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7E-4064-B73E-F4D6487253AE}"/>
            </c:ext>
          </c:extLst>
        </c:ser>
        <c:ser>
          <c:idx val="3"/>
          <c:order val="3"/>
          <c:tx>
            <c:strRef>
              <c:f>Durees_formation!$L$96</c:f>
              <c:strCache>
                <c:ptCount val="1"/>
                <c:pt idx="0">
                  <c:v>300h à 399h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Durees_formation!$H$97:$H$100</c:f>
              <c:strCache>
                <c:ptCount val="4"/>
                <c:pt idx="0">
                  <c:v>Agefos PME</c:v>
                </c:pt>
                <c:pt idx="1">
                  <c:v>FAFIEC</c:v>
                </c:pt>
                <c:pt idx="2">
                  <c:v>Constructys</c:v>
                </c:pt>
                <c:pt idx="3">
                  <c:v>Uniformation</c:v>
                </c:pt>
              </c:strCache>
            </c:strRef>
          </c:cat>
          <c:val>
            <c:numRef>
              <c:f>Durees_formation!$L$97:$L$100</c:f>
              <c:numCache>
                <c:formatCode>General</c:formatCode>
                <c:ptCount val="4"/>
                <c:pt idx="0">
                  <c:v>113</c:v>
                </c:pt>
                <c:pt idx="1">
                  <c:v>212</c:v>
                </c:pt>
                <c:pt idx="2">
                  <c:v>83</c:v>
                </c:pt>
                <c:pt idx="3">
                  <c:v>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7E-4064-B73E-F4D6487253AE}"/>
            </c:ext>
          </c:extLst>
        </c:ser>
        <c:ser>
          <c:idx val="4"/>
          <c:order val="4"/>
          <c:tx>
            <c:strRef>
              <c:f>Durees_formation!$M$96</c:f>
              <c:strCache>
                <c:ptCount val="1"/>
                <c:pt idx="0">
                  <c:v>400h à 499h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Durees_formation!$H$97:$H$100</c:f>
              <c:strCache>
                <c:ptCount val="4"/>
                <c:pt idx="0">
                  <c:v>Agefos PME</c:v>
                </c:pt>
                <c:pt idx="1">
                  <c:v>FAFIEC</c:v>
                </c:pt>
                <c:pt idx="2">
                  <c:v>Constructys</c:v>
                </c:pt>
                <c:pt idx="3">
                  <c:v>Uniformation</c:v>
                </c:pt>
              </c:strCache>
            </c:strRef>
          </c:cat>
          <c:val>
            <c:numRef>
              <c:f>Durees_formation!$M$97:$M$100</c:f>
              <c:numCache>
                <c:formatCode>General</c:formatCode>
                <c:ptCount val="4"/>
                <c:pt idx="0">
                  <c:v>68</c:v>
                </c:pt>
                <c:pt idx="1">
                  <c:v>163</c:v>
                </c:pt>
                <c:pt idx="2">
                  <c:v>53</c:v>
                </c:pt>
                <c:pt idx="3">
                  <c:v>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7E-4064-B73E-F4D6487253AE}"/>
            </c:ext>
          </c:extLst>
        </c:ser>
        <c:ser>
          <c:idx val="5"/>
          <c:order val="5"/>
          <c:tx>
            <c:strRef>
              <c:f>Durees_formation!$N$96</c:f>
              <c:strCache>
                <c:ptCount val="1"/>
                <c:pt idx="0">
                  <c:v>500h et plus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Durees_formation!$H$97:$H$100</c:f>
              <c:strCache>
                <c:ptCount val="4"/>
                <c:pt idx="0">
                  <c:v>Agefos PME</c:v>
                </c:pt>
                <c:pt idx="1">
                  <c:v>FAFIEC</c:v>
                </c:pt>
                <c:pt idx="2">
                  <c:v>Constructys</c:v>
                </c:pt>
                <c:pt idx="3">
                  <c:v>Uniformation</c:v>
                </c:pt>
              </c:strCache>
            </c:strRef>
          </c:cat>
          <c:val>
            <c:numRef>
              <c:f>Durees_formation!$N$97:$N$100</c:f>
              <c:numCache>
                <c:formatCode>General</c:formatCode>
                <c:ptCount val="4"/>
                <c:pt idx="0">
                  <c:v>86</c:v>
                </c:pt>
                <c:pt idx="1">
                  <c:v>281</c:v>
                </c:pt>
                <c:pt idx="2">
                  <c:v>114</c:v>
                </c:pt>
                <c:pt idx="3">
                  <c:v>1298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77E-4064-B73E-F4D648725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5889920"/>
        <c:axId val="35891456"/>
      </c:barChart>
      <c:catAx>
        <c:axId val="3588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35891456"/>
        <c:crosses val="autoZero"/>
        <c:auto val="1"/>
        <c:lblAlgn val="ctr"/>
        <c:lblOffset val="100"/>
        <c:noMultiLvlLbl val="0"/>
      </c:catAx>
      <c:valAx>
        <c:axId val="3589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3588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E53C-D60B-4AF9-A57F-FE0ECD76CAF2}" type="datetimeFigureOut">
              <a:rPr lang="fr-FR" smtClean="0"/>
              <a:t>10/07/2018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5A792-1FD7-4696-A014-153F61BF1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4E7CF-BE06-4F02-98DF-F3EF181DFEC6}" type="datetimeFigureOut">
              <a:rPr lang="fr-FR" smtClean="0"/>
              <a:t>10/07/2018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EA4A-96E2-49AA-9DE4-73273069A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27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uricite.fr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2"/>
          <p:cNvCxnSpPr>
            <a:cxnSpLocks noChangeShapeType="1"/>
          </p:cNvCxnSpPr>
          <p:nvPr/>
        </p:nvCxnSpPr>
        <p:spPr bwMode="auto">
          <a:xfrm flipV="1">
            <a:off x="3333750" y="2205405"/>
            <a:ext cx="0" cy="1908175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Espace réservé pour une image  13"/>
          <p:cNvSpPr>
            <a:spLocks noGrp="1"/>
          </p:cNvSpPr>
          <p:nvPr>
            <p:ph type="pic" sz="quarter" idx="10" hasCustomPrompt="1"/>
          </p:nvPr>
        </p:nvSpPr>
        <p:spPr>
          <a:xfrm>
            <a:off x="5861050" y="101599"/>
            <a:ext cx="316800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client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3398520" y="2205038"/>
            <a:ext cx="5631180" cy="1903412"/>
          </a:xfrm>
        </p:spPr>
        <p:txBody>
          <a:bodyPr lIns="144000" tIns="36000" rIns="144000" bIns="36000" anchor="ctr">
            <a:normAutofit/>
          </a:bodyPr>
          <a:lstStyle>
            <a:lvl1pPr algn="ctr"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mission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2267336" y="4560107"/>
            <a:ext cx="6761050" cy="360363"/>
          </a:xfrm>
        </p:spPr>
        <p:txBody>
          <a:bodyPr lIns="108000" rIns="108000" anchor="ctr">
            <a:noAutofit/>
          </a:bodyPr>
          <a:lstStyle>
            <a:lvl1pPr algn="just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document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267336" y="4920470"/>
            <a:ext cx="6761714" cy="393700"/>
          </a:xfrm>
        </p:spPr>
        <p:txBody>
          <a:bodyPr lIns="108000" tIns="36000" rIns="108000" bIns="36000" anchor="ctr">
            <a:normAutofit/>
          </a:bodyPr>
          <a:lstStyle>
            <a:lvl1pPr algn="just">
              <a:defRPr sz="1400" i="1">
                <a:solidFill>
                  <a:srgbClr val="C00000"/>
                </a:solidFill>
              </a:defRPr>
            </a:lvl1pPr>
          </a:lstStyle>
          <a:p>
            <a:pPr lvl="0"/>
            <a:r>
              <a:rPr lang="fr-FR" dirty="0"/>
              <a:t>Jour Mois Année</a:t>
            </a:r>
          </a:p>
        </p:txBody>
      </p:sp>
      <p:pic>
        <p:nvPicPr>
          <p:cNvPr id="2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9" y="5745687"/>
            <a:ext cx="1159051" cy="9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www.icone-png.com/png/5/54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13" y="6255131"/>
            <a:ext cx="215926" cy="21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http://www.gralon.net/articles/vignettes/thumb-l-arobase---un-signe-aux-origines-lointaines--769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13" y="6490554"/>
            <a:ext cx="215926" cy="21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Espace réservé du texte 35"/>
          <p:cNvSpPr>
            <a:spLocks noGrp="1"/>
          </p:cNvSpPr>
          <p:nvPr>
            <p:ph type="body" sz="quarter" idx="14" hasCustomPrompt="1"/>
          </p:nvPr>
        </p:nvSpPr>
        <p:spPr>
          <a:xfrm>
            <a:off x="6789488" y="6255039"/>
            <a:ext cx="2238898" cy="216000"/>
          </a:xfrm>
        </p:spPr>
        <p:txBody>
          <a:bodyPr lIns="0" rIns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Telephone</a:t>
            </a:r>
            <a:endParaRPr lang="fr-FR" dirty="0"/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15" hasCustomPrompt="1"/>
          </p:nvPr>
        </p:nvSpPr>
        <p:spPr>
          <a:xfrm>
            <a:off x="6788913" y="6490512"/>
            <a:ext cx="2239656" cy="215900"/>
          </a:xfrm>
        </p:spPr>
        <p:txBody>
          <a:bodyPr lIns="0" rIns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2380682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just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 algn="just">
              <a:defRPr>
                <a:latin typeface="+mn-lt"/>
                <a:cs typeface="Arial" panose="020B0604020202020204" pitchFamily="34" charset="0"/>
              </a:defRPr>
            </a:lvl1pPr>
            <a:lvl2pPr algn="just">
              <a:defRPr>
                <a:latin typeface="+mn-lt"/>
                <a:cs typeface="Arial" panose="020B0604020202020204" pitchFamily="34" charset="0"/>
              </a:defRPr>
            </a:lvl2pPr>
            <a:lvl3pPr algn="just">
              <a:defRPr>
                <a:latin typeface="+mn-lt"/>
                <a:cs typeface="Arial" panose="020B0604020202020204" pitchFamily="34" charset="0"/>
              </a:defRPr>
            </a:lvl3pPr>
            <a:lvl4pPr algn="just">
              <a:defRPr>
                <a:latin typeface="+mn-lt"/>
                <a:cs typeface="Arial" panose="020B0604020202020204" pitchFamily="34" charset="0"/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697600" y="6492875"/>
            <a:ext cx="4464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fld id="{A79BDF17-817C-4F83-A1D7-146FF55CB204}" type="slidenum">
              <a:rPr lang="fr-FR" altLang="fr-FR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t>‹N°›</a:t>
            </a:fld>
            <a:endParaRPr lang="fr-FR" altLang="en-US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94400" y="1288938"/>
            <a:ext cx="4306163" cy="39528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4637363" y="1288938"/>
            <a:ext cx="4306888" cy="39528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F2BD82-1330-4F65-A97B-8D0DDB9C7716}"/>
              </a:ext>
            </a:extLst>
          </p:cNvPr>
          <p:cNvSpPr/>
          <p:nvPr/>
        </p:nvSpPr>
        <p:spPr>
          <a:xfrm>
            <a:off x="194400" y="1776549"/>
            <a:ext cx="4306163" cy="4558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D2F528-6437-4504-8E09-4757A489133F}"/>
              </a:ext>
            </a:extLst>
          </p:cNvPr>
          <p:cNvSpPr/>
          <p:nvPr/>
        </p:nvSpPr>
        <p:spPr>
          <a:xfrm>
            <a:off x="4637363" y="1776549"/>
            <a:ext cx="4306163" cy="4558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660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468221" y="1287463"/>
            <a:ext cx="8675779" cy="4095750"/>
            <a:chOff x="468221" y="1287463"/>
            <a:chExt cx="8675779" cy="4095750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474663" y="1287463"/>
              <a:ext cx="2565400" cy="40957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lIns="720000" bIns="0" anchor="b"/>
            <a:lstStyle>
              <a:lvl1pPr>
                <a:defRPr sz="20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endParaRPr lang="fr-FR" altLang="fr-FR" sz="34400" dirty="0">
                <a:latin typeface="Impact" pitchFamily="34" charset="0"/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68221" y="1536700"/>
              <a:ext cx="8675779" cy="3630613"/>
              <a:chOff x="468221" y="1536700"/>
              <a:chExt cx="8675779" cy="3630613"/>
            </a:xfrm>
          </p:grpSpPr>
          <p:cxnSp>
            <p:nvCxnSpPr>
              <p:cNvPr id="7" name="Connecteur droit 3"/>
              <p:cNvCxnSpPr>
                <a:cxnSpLocks noChangeShapeType="1"/>
              </p:cNvCxnSpPr>
              <p:nvPr/>
            </p:nvCxnSpPr>
            <p:spPr bwMode="auto">
              <a:xfrm flipH="1">
                <a:off x="3316288" y="1536700"/>
                <a:ext cx="5827712" cy="0"/>
              </a:xfrm>
              <a:prstGeom prst="line">
                <a:avLst/>
              </a:prstGeom>
              <a:noFill/>
              <a:ln w="19050" algn="ctr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Connecteur droit 6"/>
              <p:cNvCxnSpPr>
                <a:cxnSpLocks noChangeShapeType="1"/>
              </p:cNvCxnSpPr>
              <p:nvPr/>
            </p:nvCxnSpPr>
            <p:spPr bwMode="auto">
              <a:xfrm flipH="1">
                <a:off x="3316288" y="5014913"/>
                <a:ext cx="5827712" cy="0"/>
              </a:xfrm>
              <a:prstGeom prst="line">
                <a:avLst/>
              </a:prstGeom>
              <a:noFill/>
              <a:ln w="19050" algn="ctr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Connecteur droit 7"/>
              <p:cNvCxnSpPr>
                <a:cxnSpLocks noChangeShapeType="1"/>
              </p:cNvCxnSpPr>
              <p:nvPr/>
            </p:nvCxnSpPr>
            <p:spPr bwMode="auto">
              <a:xfrm flipH="1">
                <a:off x="3468688" y="1689100"/>
                <a:ext cx="5651500" cy="0"/>
              </a:xfrm>
              <a:prstGeom prst="line">
                <a:avLst/>
              </a:prstGeom>
              <a:noFill/>
              <a:ln w="1905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Connecteur droit 8"/>
              <p:cNvCxnSpPr>
                <a:cxnSpLocks noChangeShapeType="1"/>
              </p:cNvCxnSpPr>
              <p:nvPr/>
            </p:nvCxnSpPr>
            <p:spPr bwMode="auto">
              <a:xfrm flipH="1">
                <a:off x="3468688" y="5167313"/>
                <a:ext cx="5651500" cy="0"/>
              </a:xfrm>
              <a:prstGeom prst="line">
                <a:avLst/>
              </a:prstGeom>
              <a:noFill/>
              <a:ln w="1905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Connecteur droit 3"/>
              <p:cNvCxnSpPr>
                <a:cxnSpLocks noChangeShapeType="1"/>
              </p:cNvCxnSpPr>
              <p:nvPr/>
            </p:nvCxnSpPr>
            <p:spPr bwMode="auto">
              <a:xfrm flipH="1">
                <a:off x="1306052" y="5013473"/>
                <a:ext cx="1734011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Connecteur droit 3"/>
              <p:cNvCxnSpPr>
                <a:cxnSpLocks noChangeShapeType="1"/>
              </p:cNvCxnSpPr>
              <p:nvPr/>
            </p:nvCxnSpPr>
            <p:spPr bwMode="auto">
              <a:xfrm flipH="1">
                <a:off x="468221" y="1537528"/>
                <a:ext cx="1734011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1536700"/>
            <a:ext cx="2565400" cy="3476773"/>
          </a:xfrm>
        </p:spPr>
        <p:txBody>
          <a:bodyPr lIns="0" tIns="252000" rIns="0" bIns="0">
            <a:noAutofit/>
          </a:bodyPr>
          <a:lstStyle>
            <a:lvl1pPr algn="ctr">
              <a:defRPr sz="25900" b="1" i="0">
                <a:solidFill>
                  <a:schemeClr val="bg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3468688" y="1778000"/>
            <a:ext cx="5513387" cy="3324225"/>
          </a:xfrm>
        </p:spPr>
        <p:txBody>
          <a:bodyPr anchor="ctr"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68822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74663" y="1287463"/>
            <a:ext cx="2565400" cy="40957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none" lIns="720000" bIns="0" anchor="b"/>
          <a:lstStyle>
            <a:lvl1pPr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defRPr/>
            </a:pPr>
            <a:endParaRPr lang="fr-FR" altLang="fr-FR" sz="34400">
              <a:latin typeface="Impact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68221" y="1536700"/>
            <a:ext cx="8675779" cy="3632200"/>
            <a:chOff x="468221" y="1536700"/>
            <a:chExt cx="8675779" cy="3630613"/>
          </a:xfrm>
        </p:grpSpPr>
        <p:cxnSp>
          <p:nvCxnSpPr>
            <p:cNvPr id="7" name="Connecteur droit 3"/>
            <p:cNvCxnSpPr>
              <a:cxnSpLocks noChangeShapeType="1"/>
            </p:cNvCxnSpPr>
            <p:nvPr/>
          </p:nvCxnSpPr>
          <p:spPr bwMode="auto">
            <a:xfrm flipH="1">
              <a:off x="3316288" y="1536700"/>
              <a:ext cx="5827712" cy="0"/>
            </a:xfrm>
            <a:prstGeom prst="line">
              <a:avLst/>
            </a:prstGeom>
            <a:noFill/>
            <a:ln w="190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Connecteur droit 6"/>
            <p:cNvCxnSpPr>
              <a:cxnSpLocks noChangeShapeType="1"/>
            </p:cNvCxnSpPr>
            <p:nvPr/>
          </p:nvCxnSpPr>
          <p:spPr bwMode="auto">
            <a:xfrm flipH="1">
              <a:off x="3316288" y="5014913"/>
              <a:ext cx="5827712" cy="0"/>
            </a:xfrm>
            <a:prstGeom prst="line">
              <a:avLst/>
            </a:prstGeom>
            <a:noFill/>
            <a:ln w="190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onnecteur droit 7"/>
            <p:cNvCxnSpPr>
              <a:cxnSpLocks noChangeShapeType="1"/>
            </p:cNvCxnSpPr>
            <p:nvPr/>
          </p:nvCxnSpPr>
          <p:spPr bwMode="auto">
            <a:xfrm flipH="1">
              <a:off x="3468688" y="1689100"/>
              <a:ext cx="5651500" cy="0"/>
            </a:xfrm>
            <a:prstGeom prst="line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cteur droit 8"/>
            <p:cNvCxnSpPr>
              <a:cxnSpLocks noChangeShapeType="1"/>
            </p:cNvCxnSpPr>
            <p:nvPr/>
          </p:nvCxnSpPr>
          <p:spPr bwMode="auto">
            <a:xfrm flipH="1">
              <a:off x="3468688" y="5167313"/>
              <a:ext cx="5651500" cy="0"/>
            </a:xfrm>
            <a:prstGeom prst="line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onnecteur droit 3"/>
            <p:cNvCxnSpPr>
              <a:cxnSpLocks noChangeShapeType="1"/>
            </p:cNvCxnSpPr>
            <p:nvPr/>
          </p:nvCxnSpPr>
          <p:spPr bwMode="auto">
            <a:xfrm flipH="1">
              <a:off x="1306052" y="5013473"/>
              <a:ext cx="1734011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onnecteur droit 3"/>
            <p:cNvCxnSpPr>
              <a:cxnSpLocks noChangeShapeType="1"/>
            </p:cNvCxnSpPr>
            <p:nvPr/>
          </p:nvCxnSpPr>
          <p:spPr bwMode="auto">
            <a:xfrm flipH="1">
              <a:off x="468221" y="1537528"/>
              <a:ext cx="1734011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1536700"/>
            <a:ext cx="2565400" cy="3476773"/>
          </a:xfrm>
        </p:spPr>
        <p:txBody>
          <a:bodyPr lIns="0" tIns="252000" rIns="0" bIns="0">
            <a:noAutofit/>
          </a:bodyPr>
          <a:lstStyle>
            <a:lvl1pPr algn="ctr">
              <a:defRPr sz="25900" b="1" i="0">
                <a:solidFill>
                  <a:schemeClr val="bg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3468688" y="1692972"/>
            <a:ext cx="5513387" cy="115887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3203345" y="2772249"/>
            <a:ext cx="447992" cy="1845945"/>
          </a:xfrm>
        </p:spPr>
        <p:txBody>
          <a:bodyPr lIns="36000" rIns="36000" anchor="b">
            <a:normAutofit/>
          </a:bodyPr>
          <a:lstStyle>
            <a:lvl1pPr algn="l">
              <a:defRPr sz="6000" b="1">
                <a:solidFill>
                  <a:schemeClr val="accent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2370" y="4221950"/>
            <a:ext cx="108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040370" y="4221950"/>
            <a:ext cx="108000" cy="1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706312" y="2846535"/>
            <a:ext cx="5275762" cy="2166938"/>
          </a:xfrm>
        </p:spPr>
        <p:txBody>
          <a:bodyPr lIns="540000" rIns="180000" anchor="ctr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091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7925"/>
            <a:ext cx="91440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49988" y="5302250"/>
            <a:ext cx="26320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Mail: pluricite@pluricite.fr</a:t>
            </a:r>
            <a:endParaRPr lang="fr-FR" sz="105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5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Site Internet: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www.pluricite.fr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2750" y="5202238"/>
            <a:ext cx="349408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r-FR" altLang="fr-FR" sz="1000" dirty="0">
                <a:solidFill>
                  <a:prstClr val="black"/>
                </a:solidFill>
                <a:cs typeface="Arial" pitchFamily="34" charset="0"/>
              </a:rPr>
              <a:t>LYON</a:t>
            </a:r>
            <a:r>
              <a:rPr lang="fr-FR" altLang="fr-FR" sz="1000" b="0" dirty="0">
                <a:solidFill>
                  <a:prstClr val="black"/>
                </a:solidFill>
                <a:cs typeface="Arial" pitchFamily="34" charset="0"/>
              </a:rPr>
              <a:t> 1, Cours de Verdun - 69002</a:t>
            </a:r>
          </a:p>
          <a:p>
            <a:pPr defTabSz="91440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r-FR" altLang="fr-FR" sz="1000" dirty="0">
                <a:solidFill>
                  <a:prstClr val="black"/>
                </a:solidFill>
                <a:cs typeface="Arial" pitchFamily="34" charset="0"/>
              </a:rPr>
              <a:t>PARIS</a:t>
            </a:r>
            <a:r>
              <a:rPr lang="fr-FR" altLang="fr-FR" sz="1000" b="0" dirty="0">
                <a:solidFill>
                  <a:prstClr val="black"/>
                </a:solidFill>
                <a:cs typeface="Arial" pitchFamily="34" charset="0"/>
              </a:rPr>
              <a:t> 115 rue du Faubourg du Temple – Bal 2 – 75010</a:t>
            </a:r>
          </a:p>
          <a:p>
            <a:pPr defTabSz="91440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r-FR" altLang="fr-FR" sz="1000" dirty="0">
                <a:solidFill>
                  <a:prstClr val="black"/>
                </a:solidFill>
                <a:cs typeface="Arial" pitchFamily="34" charset="0"/>
              </a:rPr>
              <a:t>BORDEAUX</a:t>
            </a:r>
            <a:r>
              <a:rPr lang="fr-FR" altLang="fr-FR" sz="1000" b="0" dirty="0">
                <a:solidFill>
                  <a:prstClr val="black"/>
                </a:solidFill>
                <a:cs typeface="Arial" pitchFamily="34" charset="0"/>
              </a:rPr>
              <a:t> 111, Cours du Maréchal </a:t>
            </a:r>
            <a:r>
              <a:rPr lang="fr-FR" altLang="fr-FR" sz="1000" b="0" dirty="0" err="1">
                <a:solidFill>
                  <a:prstClr val="black"/>
                </a:solidFill>
                <a:cs typeface="Arial" pitchFamily="34" charset="0"/>
              </a:rPr>
              <a:t>Galliéni</a:t>
            </a:r>
            <a:r>
              <a:rPr lang="fr-FR" altLang="fr-FR" sz="1000" b="0" dirty="0">
                <a:solidFill>
                  <a:prstClr val="black"/>
                </a:solidFill>
                <a:cs typeface="Arial" pitchFamily="34" charset="0"/>
              </a:rPr>
              <a:t> - 33000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37063" y="5308600"/>
            <a:ext cx="1782762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5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Tel.   33 (0) 4 78 28 15 00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5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+ 33 (0) 1 85 08 69 69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92125" y="4946650"/>
            <a:ext cx="106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dirty="0">
                <a:solidFill>
                  <a:srgbClr val="3498DB">
                    <a:lumMod val="50000"/>
                  </a:srgbClr>
                </a:solidFill>
                <a:ea typeface="ＭＳ Ｐゴシック" pitchFamily="34" charset="-128"/>
                <a:cs typeface="Arial" charset="0"/>
              </a:rPr>
              <a:t>Bureaux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541838" y="4946650"/>
            <a:ext cx="106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dirty="0">
                <a:solidFill>
                  <a:srgbClr val="3498DB">
                    <a:lumMod val="50000"/>
                  </a:srgbClr>
                </a:solidFill>
                <a:cs typeface="Arial" pitchFamily="34" charset="0"/>
              </a:rPr>
              <a:t>Contacts</a:t>
            </a:r>
          </a:p>
        </p:txBody>
      </p:sp>
      <p:pic>
        <p:nvPicPr>
          <p:cNvPr id="20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946400"/>
            <a:ext cx="14747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009650"/>
            <a:ext cx="34099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50" y="3212670"/>
            <a:ext cx="16525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15" y="3212670"/>
            <a:ext cx="889163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4" hasCustomPrompt="1"/>
          </p:nvPr>
        </p:nvSpPr>
        <p:spPr>
          <a:xfrm>
            <a:off x="457200" y="669066"/>
            <a:ext cx="7867650" cy="3280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050" b="0" i="0">
                <a:solidFill>
                  <a:schemeClr val="tx2"/>
                </a:solidFill>
                <a:latin typeface="Droid Serif" charset="0"/>
                <a:ea typeface="Droid Serif" charset="0"/>
                <a:cs typeface="Droid Serif" charset="0"/>
              </a:defRPr>
            </a:lvl1pPr>
            <a:lvl2pPr marL="457189" indent="0">
              <a:buNone/>
              <a:defRPr sz="1200" b="0" i="0">
                <a:latin typeface="Montserrat Light"/>
                <a:cs typeface="Montserrat Light"/>
              </a:defRPr>
            </a:lvl2pPr>
          </a:lstStyle>
          <a:p>
            <a:pPr lvl="0"/>
            <a:r>
              <a:rPr lang="fr-FR" dirty="0"/>
              <a:t>Cliquez pour modifier le texte du sous-titre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21"/>
          </p:nvPr>
        </p:nvSpPr>
        <p:spPr>
          <a:xfrm>
            <a:off x="457200" y="1376363"/>
            <a:ext cx="8229600" cy="45005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7708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>
            <a:extLst>
              <a:ext uri="{FF2B5EF4-FFF2-40B4-BE49-F238E27FC236}">
                <a16:creationId xmlns:a16="http://schemas.microsoft.com/office/drawing/2014/main" xmlns="" id="{8A847642-3EB7-466B-A4CC-000F4BF57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7925"/>
            <a:ext cx="91440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2F950D-D363-4BD0-8E6A-8E0B25EC7EC1}"/>
              </a:ext>
            </a:extLst>
          </p:cNvPr>
          <p:cNvSpPr/>
          <p:nvPr userDrawn="1"/>
        </p:nvSpPr>
        <p:spPr>
          <a:xfrm>
            <a:off x="6249988" y="5302250"/>
            <a:ext cx="26320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b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Mail: pluricite@pluricite.fr</a:t>
            </a:r>
            <a:endParaRPr lang="fr-FR" sz="1050" b="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defRPr/>
            </a:pPr>
            <a:r>
              <a:rPr lang="fr-FR" sz="1050" b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Site Internet: </a:t>
            </a:r>
            <a:r>
              <a:rPr lang="fr-FR" sz="1050" b="0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www.pluricite.fr</a:t>
            </a:r>
            <a:endParaRPr lang="fr-FR" sz="1050" b="0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B9EF8E5A-16C9-405C-9A98-E3690AD064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2125" y="4946650"/>
            <a:ext cx="106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200" dirty="0">
                <a:solidFill>
                  <a:schemeClr val="accent2"/>
                </a:solidFill>
                <a:ea typeface="ＭＳ Ｐゴシック" pitchFamily="34" charset="-128"/>
                <a:cs typeface="Arial" charset="0"/>
              </a:rPr>
              <a:t>Bureaux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9C99B188-CC12-43E6-811B-C6212E9313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63" y="4997813"/>
            <a:ext cx="106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200" dirty="0">
                <a:solidFill>
                  <a:srgbClr val="00B0F0"/>
                </a:solidFill>
                <a:cs typeface="Arial" pitchFamily="34" charset="0"/>
              </a:rPr>
              <a:t>Contacts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F7FC964B-0817-4C7A-9C0B-B9EF47A620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2750" y="5202238"/>
            <a:ext cx="34940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fr-FR" altLang="fr-FR" sz="1000" dirty="0">
                <a:solidFill>
                  <a:schemeClr val="accent6"/>
                </a:solidFill>
                <a:cs typeface="Arial" pitchFamily="34" charset="0"/>
              </a:rPr>
              <a:t>LYON</a:t>
            </a:r>
            <a:r>
              <a:rPr lang="fr-FR" altLang="fr-FR" sz="1000" b="0" dirty="0">
                <a:solidFill>
                  <a:schemeClr val="tx1"/>
                </a:solidFill>
                <a:cs typeface="Arial" pitchFamily="34" charset="0"/>
              </a:rPr>
              <a:t> 1, Cours de Verdun - 69002</a:t>
            </a:r>
          </a:p>
          <a:p>
            <a:pPr eaLnBrk="1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fr-FR" altLang="fr-FR" sz="1000" dirty="0">
                <a:solidFill>
                  <a:schemeClr val="accent6"/>
                </a:solidFill>
                <a:cs typeface="Arial" pitchFamily="34" charset="0"/>
              </a:rPr>
              <a:t>PARIS</a:t>
            </a:r>
            <a:r>
              <a:rPr lang="fr-FR" altLang="fr-FR" sz="1000" b="0" dirty="0">
                <a:solidFill>
                  <a:schemeClr val="tx1"/>
                </a:solidFill>
                <a:cs typeface="Arial" pitchFamily="34" charset="0"/>
              </a:rPr>
              <a:t> 115, rue fu Faubourg du Temple - 75010</a:t>
            </a:r>
          </a:p>
          <a:p>
            <a:pPr eaLnBrk="1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fr-FR" altLang="fr-FR" sz="1000" dirty="0">
                <a:solidFill>
                  <a:schemeClr val="accent6"/>
                </a:solidFill>
                <a:cs typeface="Arial" pitchFamily="34" charset="0"/>
              </a:rPr>
              <a:t>BORDEAUX</a:t>
            </a:r>
            <a:r>
              <a:rPr lang="fr-FR" altLang="fr-FR" sz="1000" b="0" dirty="0">
                <a:solidFill>
                  <a:schemeClr val="tx1"/>
                </a:solidFill>
                <a:cs typeface="Arial" pitchFamily="34" charset="0"/>
              </a:rPr>
              <a:t> 111, Cours du Maréchal </a:t>
            </a:r>
            <a:r>
              <a:rPr lang="fr-FR" altLang="fr-FR" sz="1000" b="0" dirty="0" err="1">
                <a:solidFill>
                  <a:schemeClr val="tx1"/>
                </a:solidFill>
                <a:cs typeface="Arial" pitchFamily="34" charset="0"/>
              </a:rPr>
              <a:t>Galliéni</a:t>
            </a:r>
            <a:r>
              <a:rPr lang="fr-FR" altLang="fr-FR" sz="1000" b="0" dirty="0">
                <a:solidFill>
                  <a:schemeClr val="tx1"/>
                </a:solidFill>
                <a:cs typeface="Arial" pitchFamily="34" charset="0"/>
              </a:rPr>
              <a:t> - 33000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023904-8648-4EEC-8BD8-02931205EB90}"/>
              </a:ext>
            </a:extLst>
          </p:cNvPr>
          <p:cNvSpPr/>
          <p:nvPr userDrawn="1"/>
        </p:nvSpPr>
        <p:spPr>
          <a:xfrm>
            <a:off x="4437063" y="5308600"/>
            <a:ext cx="1782762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050" b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Tel 33 (0) 4 78 28 15 00 / + 33 (0)1 85 08 69 69</a:t>
            </a:r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xmlns="" id="{85DC4EE9-D5F6-4ABC-A028-5DD99E07B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009650"/>
            <a:ext cx="34099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354CF33-2F1F-4C15-B8D3-9FF7E6527F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6" r="1852"/>
          <a:stretch>
            <a:fillRect/>
          </a:stretch>
        </p:blipFill>
        <p:spPr bwMode="auto">
          <a:xfrm>
            <a:off x="2720975" y="-9525"/>
            <a:ext cx="642143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r>
              <a:rPr lang="fr-FR" altLang="fr-FR"/>
              <a:t>Retrouvez-nous sur www.pluricite.fr  </a:t>
            </a:r>
          </a:p>
        </p:txBody>
      </p:sp>
    </p:spTree>
    <p:extLst>
      <p:ext uri="{BB962C8B-B14F-4D97-AF65-F5344CB8AC3E}">
        <p14:creationId xmlns:p14="http://schemas.microsoft.com/office/powerpoint/2010/main" val="747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" y="1"/>
            <a:ext cx="9153000" cy="900000"/>
          </a:xfrm>
          <a:prstGeom prst="rect">
            <a:avLst/>
          </a:prstGeom>
        </p:spPr>
        <p:txBody>
          <a:bodyPr vert="horz" lIns="216000" tIns="36000" rIns="216000" bIns="3600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08800"/>
            <a:ext cx="9144000" cy="5217065"/>
          </a:xfrm>
          <a:prstGeom prst="rect">
            <a:avLst/>
          </a:prstGeom>
        </p:spPr>
        <p:txBody>
          <a:bodyPr vert="horz" lIns="144000" tIns="36000" rIns="144000" bIns="36000" rtlCol="0" anchor="t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-1" y="930486"/>
            <a:ext cx="9153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97600" y="6492875"/>
            <a:ext cx="4464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fld id="{A79BDF17-817C-4F83-A1D7-146FF55CB204}" type="slidenum">
              <a:rPr lang="fr-FR" altLang="fr-FR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t>‹N°›</a:t>
            </a:fld>
            <a:endParaRPr lang="fr-FR" altLang="en-US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504179"/>
            <a:ext cx="8697599" cy="35382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altLang="fr-FR" sz="800" b="0" dirty="0">
                <a:solidFill>
                  <a:schemeClr val="tx1"/>
                </a:solidFill>
              </a:rPr>
              <a:t>Pluricité – </a:t>
            </a:r>
            <a:r>
              <a:rPr lang="fr-FR" altLang="fr-FR" sz="800" b="0" dirty="0" err="1">
                <a:solidFill>
                  <a:schemeClr val="tx1"/>
                </a:solidFill>
              </a:rPr>
              <a:t>Itinere</a:t>
            </a:r>
            <a:r>
              <a:rPr lang="fr-FR" altLang="fr-FR" sz="800" b="0" dirty="0">
                <a:solidFill>
                  <a:schemeClr val="tx1"/>
                </a:solidFill>
              </a:rPr>
              <a:t> Conseil – Etude CPF</a:t>
            </a:r>
            <a:endParaRPr lang="fr-FR" altLang="en-US" sz="8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4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1" r:id="rId7"/>
    <p:sldLayoutId id="2147483682" r:id="rId8"/>
  </p:sldLayoutIdLst>
  <p:txStyles>
    <p:titleStyle>
      <a:lvl1pPr algn="just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46088" indent="-179388" algn="just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720725" indent="-180975" algn="just" defTabSz="914400" rtl="0" eaLnBrk="1" latinLnBrk="0" hangingPunct="1">
        <a:lnSpc>
          <a:spcPct val="90000"/>
        </a:lnSpc>
        <a:spcBef>
          <a:spcPts val="600"/>
        </a:spcBef>
        <a:buClr>
          <a:srgbClr val="92D050"/>
        </a:buClr>
        <a:buFont typeface="Arial" panose="020B0604020202020204" pitchFamily="34" charset="0"/>
        <a:buChar char="•"/>
        <a:tabLst>
          <a:tab pos="1073150" algn="l"/>
        </a:tabLst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85838" indent="-179388" algn="just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“"/>
        <a:defRPr sz="1200" i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397206" y="2431468"/>
            <a:ext cx="5631180" cy="1223962"/>
          </a:xfrm>
        </p:spPr>
        <p:txBody>
          <a:bodyPr>
            <a:normAutofit fontScale="92500" lnSpcReduction="10000"/>
          </a:bodyPr>
          <a:lstStyle/>
          <a:p>
            <a:r>
              <a:rPr lang="fr-FR" altLang="fr-FR" cap="small" dirty="0">
                <a:solidFill>
                  <a:srgbClr val="474747"/>
                </a:solidFill>
              </a:rPr>
              <a:t>Réalisation d’une étude qualitative à partir de deux régions sur le compte personnel de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155986" y="4401845"/>
            <a:ext cx="4458779" cy="3603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chemeClr val="accent2"/>
                </a:solidFill>
              </a:rPr>
              <a:t>Synthèse des enseignements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06.42.06.84.18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mmeunier@pluricite.fr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7220248-5177-4DAB-9B60-C188742B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44" y="258334"/>
            <a:ext cx="1772264" cy="117936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D7D1C02-A646-4E0C-8A28-21486403A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62" y="232897"/>
            <a:ext cx="1696236" cy="11494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918C7D9-4904-4FF4-B9F7-6261D7105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860" y="2174236"/>
            <a:ext cx="1665271" cy="19322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69B6CB9-9525-4C4D-916A-29C9487BFBE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1367" r="7895" b="19556"/>
          <a:stretch/>
        </p:blipFill>
        <p:spPr bwMode="auto">
          <a:xfrm>
            <a:off x="1336645" y="5965161"/>
            <a:ext cx="1409700" cy="579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923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Illustration : Typologie des usages du CPF pour les salariés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CED6979-6855-4A47-B693-D1E042AF0C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0" y="1100137"/>
            <a:ext cx="7874904" cy="5036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07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F72D4D-D397-4DC8-884E-7D74A39B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0" y="55759"/>
            <a:ext cx="9153000" cy="900000"/>
          </a:xfrm>
        </p:spPr>
        <p:txBody>
          <a:bodyPr>
            <a:noAutofit/>
          </a:bodyPr>
          <a:lstStyle/>
          <a:p>
            <a:pPr algn="l"/>
            <a:r>
              <a:rPr lang="fr-FR" sz="2000" dirty="0">
                <a:solidFill>
                  <a:schemeClr val="tx2"/>
                </a:solidFill>
              </a:rPr>
              <a:t>6. </a:t>
            </a:r>
            <a:r>
              <a:rPr lang="fr-FR" sz="2000" u="sng" dirty="0">
                <a:solidFill>
                  <a:schemeClr val="accent2"/>
                </a:solidFill>
              </a:rPr>
              <a:t>Pour tous</a:t>
            </a:r>
            <a:r>
              <a:rPr lang="fr-FR" sz="2000" b="0" dirty="0">
                <a:solidFill>
                  <a:schemeClr val="tx2"/>
                </a:solidFill>
              </a:rPr>
              <a:t>, le CPF en soutien des projets des individus les plus autonomes (langues vivantes et formations règlementaires)</a:t>
            </a:r>
          </a:p>
        </p:txBody>
      </p:sp>
      <p:sp>
        <p:nvSpPr>
          <p:cNvPr id="3" name="Rectangle : avec coins arrondis en diagonale 2">
            <a:extLst>
              <a:ext uri="{FF2B5EF4-FFF2-40B4-BE49-F238E27FC236}">
                <a16:creationId xmlns:a16="http://schemas.microsoft.com/office/drawing/2014/main" xmlns="" id="{F65036EE-FE32-4AA8-845D-CD8322E5854C}"/>
              </a:ext>
            </a:extLst>
          </p:cNvPr>
          <p:cNvSpPr/>
          <p:nvPr/>
        </p:nvSpPr>
        <p:spPr>
          <a:xfrm>
            <a:off x="86255" y="1010789"/>
            <a:ext cx="8985735" cy="4678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  <a:cs typeface="Arial" panose="020B0604020202020204" pitchFamily="34" charset="0"/>
              </a:rPr>
              <a:t>Les salariés qui ont le plus de chance de mobiliser leur CPF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EEA9E7-6932-4483-94EA-3F2F3396426E}"/>
              </a:ext>
            </a:extLst>
          </p:cNvPr>
          <p:cNvSpPr/>
          <p:nvPr/>
        </p:nvSpPr>
        <p:spPr>
          <a:xfrm>
            <a:off x="86255" y="1478630"/>
            <a:ext cx="8985735" cy="1394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Salariés qualifiés, déjà passés par une action de formation continue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Travaillant dans une entreprise avec une fonction RH structurée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Capacité à conduire les démarches par eux-mêmes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Le CPF en soutien à des projets personnels existants (en général, des formations en langue)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xmlns="" id="{4017780C-8DDF-4E1F-A34D-C89C90D04031}"/>
              </a:ext>
            </a:extLst>
          </p:cNvPr>
          <p:cNvSpPr/>
          <p:nvPr/>
        </p:nvSpPr>
        <p:spPr>
          <a:xfrm>
            <a:off x="86255" y="2984891"/>
            <a:ext cx="8971490" cy="5011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2"/>
                </a:solidFill>
                <a:cs typeface="Arial" panose="020B0604020202020204" pitchFamily="34" charset="0"/>
              </a:rPr>
              <a:t>Les PRE qui ont le plus de chance de mobiliser sciemment leur CPF</a:t>
            </a:r>
            <a:endParaRPr lang="fr-FR" sz="20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4595B1-D630-4855-8620-6AF099F56EE9}"/>
              </a:ext>
            </a:extLst>
          </p:cNvPr>
          <p:cNvSpPr/>
          <p:nvPr/>
        </p:nvSpPr>
        <p:spPr>
          <a:xfrm>
            <a:off x="80802" y="3486053"/>
            <a:ext cx="8985735" cy="104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Les personnes en recherche d’emploi les plus aguerries à la formation professionnelle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Métier qui impose des formations obligatoires, souvent habituelles pour les PRE (recyclages)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CPF mobilisé à leur initiative, pour financer une action de formation en partie avec les heures acquises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xmlns="" id="{4B1F28D5-65DD-4BBA-8660-3F2180E86A49}"/>
              </a:ext>
            </a:extLst>
          </p:cNvPr>
          <p:cNvSpPr/>
          <p:nvPr/>
        </p:nvSpPr>
        <p:spPr>
          <a:xfrm>
            <a:off x="72010" y="4570242"/>
            <a:ext cx="8985735" cy="5433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sz="2000" dirty="0">
                <a:solidFill>
                  <a:schemeClr val="accent6"/>
                </a:solidFill>
                <a:cs typeface="Arial" panose="020B0604020202020204" pitchFamily="34" charset="0"/>
              </a:rPr>
              <a:t>Des titulaires </a:t>
            </a:r>
            <a:r>
              <a:rPr lang="fr-FR" sz="2000" dirty="0" err="1">
                <a:solidFill>
                  <a:schemeClr val="accent6"/>
                </a:solidFill>
                <a:cs typeface="Arial" panose="020B0604020202020204" pitchFamily="34" charset="0"/>
              </a:rPr>
              <a:t>cofinanceurs</a:t>
            </a:r>
            <a:endParaRPr lang="fr-FR" sz="20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B52AFE-BEFD-4904-A1DC-D3AAEAACC1DF}"/>
              </a:ext>
            </a:extLst>
          </p:cNvPr>
          <p:cNvSpPr/>
          <p:nvPr/>
        </p:nvSpPr>
        <p:spPr>
          <a:xfrm>
            <a:off x="72010" y="5038084"/>
            <a:ext cx="8985735" cy="1394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Des titulaires qui cofinancent leurs actions de formation sans difficulté mentionnée (« 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c’est normal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»), malgré des incompréhensions pour les personnes en recherche d’emploi sur la monétisation des heures acquises par Pôle Emploi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Hypothèse à vérifier que les restes à charge constituent des freins à la concrétisation de certains projets</a:t>
            </a:r>
          </a:p>
        </p:txBody>
      </p:sp>
    </p:spTree>
    <p:extLst>
      <p:ext uri="{BB962C8B-B14F-4D97-AF65-F5344CB8AC3E}">
        <p14:creationId xmlns:p14="http://schemas.microsoft.com/office/powerpoint/2010/main" val="413915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F72D4D-D397-4DC8-884E-7D74A39B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0" y="55759"/>
            <a:ext cx="9153000" cy="900000"/>
          </a:xfrm>
        </p:spPr>
        <p:txBody>
          <a:bodyPr>
            <a:noAutofit/>
          </a:bodyPr>
          <a:lstStyle/>
          <a:p>
            <a:pPr algn="l"/>
            <a:r>
              <a:rPr lang="fr-FR" sz="2000" dirty="0">
                <a:solidFill>
                  <a:schemeClr val="tx2"/>
                </a:solidFill>
              </a:rPr>
              <a:t>6. </a:t>
            </a:r>
            <a:r>
              <a:rPr lang="fr-FR" sz="2000" u="sng" dirty="0">
                <a:solidFill>
                  <a:schemeClr val="accent2"/>
                </a:solidFill>
              </a:rPr>
              <a:t>Pour les personnes moins autonomes, </a:t>
            </a:r>
            <a:r>
              <a:rPr lang="fr-FR" sz="2000" b="0" dirty="0">
                <a:solidFill>
                  <a:schemeClr val="tx2"/>
                </a:solidFill>
              </a:rPr>
              <a:t>un accompagnement nécessaire mais en pratique inégal et morcelé</a:t>
            </a:r>
          </a:p>
        </p:txBody>
      </p:sp>
      <p:sp>
        <p:nvSpPr>
          <p:cNvPr id="3" name="Rectangle : avec coins arrondis en diagonale 2">
            <a:extLst>
              <a:ext uri="{FF2B5EF4-FFF2-40B4-BE49-F238E27FC236}">
                <a16:creationId xmlns:a16="http://schemas.microsoft.com/office/drawing/2014/main" xmlns="" id="{85DE6CF2-54B7-4D71-B068-AA09DF3A0E59}"/>
              </a:ext>
            </a:extLst>
          </p:cNvPr>
          <p:cNvSpPr/>
          <p:nvPr/>
        </p:nvSpPr>
        <p:spPr>
          <a:xfrm>
            <a:off x="86255" y="1039364"/>
            <a:ext cx="8985735" cy="4678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  <a:cs typeface="Arial" panose="020B0604020202020204" pitchFamily="34" charset="0"/>
              </a:rPr>
              <a:t>Pour les salariés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E15244-7CBC-4F1E-BB0D-E63F8C45472F}"/>
              </a:ext>
            </a:extLst>
          </p:cNvPr>
          <p:cNvSpPr/>
          <p:nvPr/>
        </p:nvSpPr>
        <p:spPr>
          <a:xfrm>
            <a:off x="86255" y="1507205"/>
            <a:ext cx="8985735" cy="791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Des entreprises qui se sont inégalement saisies du CPF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Les OPCA interlocuteurs des individus, avec des marges d’amélioration dans les services proposés (complexité perçue par les salariés : multiples interlocuteurs, démarches lourdes…)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xmlns="" id="{A5C193BD-09E5-481E-931B-6E9741EB8004}"/>
              </a:ext>
            </a:extLst>
          </p:cNvPr>
          <p:cNvSpPr/>
          <p:nvPr/>
        </p:nvSpPr>
        <p:spPr>
          <a:xfrm>
            <a:off x="93377" y="2725020"/>
            <a:ext cx="8971490" cy="5011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2"/>
                </a:solidFill>
                <a:cs typeface="Arial" panose="020B0604020202020204" pitchFamily="34" charset="0"/>
              </a:rPr>
              <a:t>Pour les PRE</a:t>
            </a:r>
            <a:endParaRPr lang="fr-FR" sz="20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107190-C17A-41E6-A1C6-20250AF0614E}"/>
              </a:ext>
            </a:extLst>
          </p:cNvPr>
          <p:cNvSpPr/>
          <p:nvPr/>
        </p:nvSpPr>
        <p:spPr>
          <a:xfrm>
            <a:off x="87924" y="3226182"/>
            <a:ext cx="8985735" cy="104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L’offre de service du SPE qui couvre les besoins des personnes mobilisant le CPF (de l’appui à l’ouverture du compte jusqu’au montage de dossier)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Pôle Emploi, acteur unique de la validation du financement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xmlns="" id="{EB65492D-D74D-4501-BDA2-765F7A088ED2}"/>
              </a:ext>
            </a:extLst>
          </p:cNvPr>
          <p:cNvSpPr/>
          <p:nvPr/>
        </p:nvSpPr>
        <p:spPr>
          <a:xfrm>
            <a:off x="93377" y="4581227"/>
            <a:ext cx="8971490" cy="5433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sz="2000" dirty="0">
                <a:solidFill>
                  <a:schemeClr val="accent6"/>
                </a:solidFill>
                <a:cs typeface="Arial" panose="020B0604020202020204" pitchFamily="34" charset="0"/>
              </a:rPr>
              <a:t>Pour tous les actifs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C66E6A6-2264-41BB-B589-F3941BC34C1A}"/>
              </a:ext>
            </a:extLst>
          </p:cNvPr>
          <p:cNvSpPr/>
          <p:nvPr/>
        </p:nvSpPr>
        <p:spPr>
          <a:xfrm>
            <a:off x="79132" y="5049069"/>
            <a:ext cx="8985735" cy="1394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Des organismes de formation qui s’imposent de plus en plus comme des acteurs de l’accompagnement vers la formation : des réponses à des sollicitations, et du marketing direct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La qualité et la profondeur des accompagnements proposés par les Fongecif et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Opacif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, du point de vue des titulaires de compte</a:t>
            </a:r>
          </a:p>
        </p:txBody>
      </p:sp>
    </p:spTree>
    <p:extLst>
      <p:ext uri="{BB962C8B-B14F-4D97-AF65-F5344CB8AC3E}">
        <p14:creationId xmlns:p14="http://schemas.microsoft.com/office/powerpoint/2010/main" val="148658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89D9A8-0A60-41DC-B1BC-CC733CDE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Illustration : une diversité d’acteurs tout au long de la chaîne d’activation du CPF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965AAD4E-8DB1-4113-9719-AE2956BD1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83014"/>
              </p:ext>
            </p:extLst>
          </p:nvPr>
        </p:nvGraphicFramePr>
        <p:xfrm>
          <a:off x="276958" y="1270232"/>
          <a:ext cx="8590083" cy="4900422"/>
        </p:xfrm>
        <a:graphic>
          <a:graphicData uri="http://schemas.openxmlformats.org/drawingml/2006/table">
            <a:tbl>
              <a:tblPr firstRow="1" firstCol="1" bandRow="1"/>
              <a:tblGrid>
                <a:gridCol w="1056269">
                  <a:extLst>
                    <a:ext uri="{9D8B030D-6E8A-4147-A177-3AD203B41FA5}">
                      <a16:colId xmlns:a16="http://schemas.microsoft.com/office/drawing/2014/main" xmlns="" val="3605490331"/>
                    </a:ext>
                  </a:extLst>
                </a:gridCol>
                <a:gridCol w="833181">
                  <a:extLst>
                    <a:ext uri="{9D8B030D-6E8A-4147-A177-3AD203B41FA5}">
                      <a16:colId xmlns:a16="http://schemas.microsoft.com/office/drawing/2014/main" xmlns="" val="3514106096"/>
                    </a:ext>
                  </a:extLst>
                </a:gridCol>
                <a:gridCol w="930732">
                  <a:extLst>
                    <a:ext uri="{9D8B030D-6E8A-4147-A177-3AD203B41FA5}">
                      <a16:colId xmlns:a16="http://schemas.microsoft.com/office/drawing/2014/main" xmlns="" val="1068164045"/>
                    </a:ext>
                  </a:extLst>
                </a:gridCol>
                <a:gridCol w="888354">
                  <a:extLst>
                    <a:ext uri="{9D8B030D-6E8A-4147-A177-3AD203B41FA5}">
                      <a16:colId xmlns:a16="http://schemas.microsoft.com/office/drawing/2014/main" xmlns="" val="1561094442"/>
                    </a:ext>
                  </a:extLst>
                </a:gridCol>
                <a:gridCol w="997099">
                  <a:extLst>
                    <a:ext uri="{9D8B030D-6E8A-4147-A177-3AD203B41FA5}">
                      <a16:colId xmlns:a16="http://schemas.microsoft.com/office/drawing/2014/main" xmlns="" val="916453615"/>
                    </a:ext>
                  </a:extLst>
                </a:gridCol>
                <a:gridCol w="956320">
                  <a:extLst>
                    <a:ext uri="{9D8B030D-6E8A-4147-A177-3AD203B41FA5}">
                      <a16:colId xmlns:a16="http://schemas.microsoft.com/office/drawing/2014/main" xmlns="" val="4251822734"/>
                    </a:ext>
                  </a:extLst>
                </a:gridCol>
                <a:gridCol w="1047473">
                  <a:extLst>
                    <a:ext uri="{9D8B030D-6E8A-4147-A177-3AD203B41FA5}">
                      <a16:colId xmlns:a16="http://schemas.microsoft.com/office/drawing/2014/main" xmlns="" val="2352355964"/>
                    </a:ext>
                  </a:extLst>
                </a:gridCol>
                <a:gridCol w="945925">
                  <a:extLst>
                    <a:ext uri="{9D8B030D-6E8A-4147-A177-3AD203B41FA5}">
                      <a16:colId xmlns:a16="http://schemas.microsoft.com/office/drawing/2014/main" xmlns="" val="1132425318"/>
                    </a:ext>
                  </a:extLst>
                </a:gridCol>
                <a:gridCol w="934730">
                  <a:extLst>
                    <a:ext uri="{9D8B030D-6E8A-4147-A177-3AD203B41FA5}">
                      <a16:colId xmlns:a16="http://schemas.microsoft.com/office/drawing/2014/main" xmlns="" val="1328406831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Appui à l'ouverture du compte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Co-construction / validation du projet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 généraliste sur le CPF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 spécifique sur les financements possibles au regard du projet de la personne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 sur les certifications éligibles au CPF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Appui à l'identification des organismes et sessions de formations (intégrant une dimension "qualité")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Montage de dossier / administratif (dont ingénierie financière)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Validation du financement de la formation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2815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Entreprise / RH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585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Organisme de formation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996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OPCA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765292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Acteur CEP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0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Sauf APEC et ML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737973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Prestataires (bilans de compétence, opérateurs de placement…)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81119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Professionnels du secteur visé / réseau personnel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51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59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39B6674-8F61-4AF2-86FD-7C6AEE8FC26D}"/>
              </a:ext>
            </a:extLst>
          </p:cNvPr>
          <p:cNvSpPr txBox="1"/>
          <p:nvPr/>
        </p:nvSpPr>
        <p:spPr>
          <a:xfrm>
            <a:off x="241178" y="276492"/>
            <a:ext cx="479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chemeClr val="bg2">
                    <a:lumMod val="25000"/>
                  </a:schemeClr>
                </a:solidFill>
              </a:rPr>
              <a:t>Merci pour votre attention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440CE55-D14B-4302-BD40-286C423B6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1367" r="7895" b="19556"/>
          <a:stretch/>
        </p:blipFill>
        <p:spPr bwMode="auto">
          <a:xfrm>
            <a:off x="4217385" y="1510320"/>
            <a:ext cx="4417043" cy="1816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495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6C16E9-2DC3-47DB-90D8-46B4F1E4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chemeClr val="tx2"/>
                </a:solidFill>
              </a:rPr>
              <a:t>Le questionnement et le périmètre de l’étude</a:t>
            </a:r>
          </a:p>
        </p:txBody>
      </p:sp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xmlns="" id="{A61BAC41-BEE8-426C-9C13-354FC3EEAC6D}"/>
              </a:ext>
            </a:extLst>
          </p:cNvPr>
          <p:cNvSpPr/>
          <p:nvPr/>
        </p:nvSpPr>
        <p:spPr>
          <a:xfrm>
            <a:off x="86255" y="991682"/>
            <a:ext cx="8985735" cy="41114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  <a:cs typeface="Arial" panose="020B0604020202020204" pitchFamily="34" charset="0"/>
              </a:rPr>
              <a:t>4 questions et axes d’analyse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0A8CD7-4AB4-4C09-ADD3-F4222C0ADFF2}"/>
              </a:ext>
            </a:extLst>
          </p:cNvPr>
          <p:cNvSpPr/>
          <p:nvPr/>
        </p:nvSpPr>
        <p:spPr>
          <a:xfrm>
            <a:off x="86255" y="1402827"/>
            <a:ext cx="8985735" cy="230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1. En quoi le CPF favorise-t-il effectivement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l’autonomie des individus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, salariés ou demandeurs d’emploi, dans la définition et la réalisation de projets de formation ?</a:t>
            </a:r>
          </a:p>
          <a:p>
            <a:pPr algn="just">
              <a:spcBef>
                <a:spcPts val="600"/>
              </a:spcBef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2. En quoi et de quelle manière les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professionnels au contact des publics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se saisissent-ils du CPF pour favoriser cet accès à la formation ?</a:t>
            </a:r>
          </a:p>
          <a:p>
            <a:pPr algn="just">
              <a:spcBef>
                <a:spcPts val="600"/>
              </a:spcBef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3. En quoi les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certifications éligibles au CPF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sont-elles en adéquation avec les besoins des publics, des branches et des territoires ?</a:t>
            </a:r>
          </a:p>
          <a:p>
            <a:pPr algn="just">
              <a:spcBef>
                <a:spcPts val="600"/>
              </a:spcBef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4. En quoi la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stratégie et l’ingénierie financière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des acteurs impliqués favorisent-elles l’accès à ce droit à la formation ?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xmlns="" id="{FF9B9436-7E5C-436B-9CCA-51D6240D95D5}"/>
              </a:ext>
            </a:extLst>
          </p:cNvPr>
          <p:cNvSpPr/>
          <p:nvPr/>
        </p:nvSpPr>
        <p:spPr>
          <a:xfrm>
            <a:off x="86254" y="3707803"/>
            <a:ext cx="4418633" cy="41114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6"/>
                </a:solidFill>
                <a:cs typeface="Arial" panose="020B0604020202020204" pitchFamily="34" charset="0"/>
              </a:rPr>
              <a:t>Deux régions</a:t>
            </a:r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xmlns="" id="{FEB84A28-7F54-41EE-8BB8-745E889CADCF}"/>
              </a:ext>
            </a:extLst>
          </p:cNvPr>
          <p:cNvSpPr/>
          <p:nvPr/>
        </p:nvSpPr>
        <p:spPr>
          <a:xfrm>
            <a:off x="4639112" y="3707801"/>
            <a:ext cx="4418633" cy="41114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6"/>
                </a:solidFill>
                <a:cs typeface="Arial" panose="020B0604020202020204" pitchFamily="34" charset="0"/>
              </a:rPr>
              <a:t>Quatre OPCA</a:t>
            </a:r>
          </a:p>
        </p:txBody>
      </p:sp>
      <p:sp>
        <p:nvSpPr>
          <p:cNvPr id="10" name="Rectangle : avec coins arrondis en diagonale 9">
            <a:extLst>
              <a:ext uri="{FF2B5EF4-FFF2-40B4-BE49-F238E27FC236}">
                <a16:creationId xmlns:a16="http://schemas.microsoft.com/office/drawing/2014/main" xmlns="" id="{136A7200-80D0-4614-8796-8C007C72D97B}"/>
              </a:ext>
            </a:extLst>
          </p:cNvPr>
          <p:cNvSpPr/>
          <p:nvPr/>
        </p:nvSpPr>
        <p:spPr>
          <a:xfrm>
            <a:off x="86255" y="4216816"/>
            <a:ext cx="8971490" cy="41114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2"/>
                </a:solidFill>
                <a:cs typeface="Arial" panose="020B0604020202020204" pitchFamily="34" charset="0"/>
              </a:rPr>
              <a:t>Près de 240 entretiens menés</a:t>
            </a:r>
            <a:endParaRPr lang="fr-FR" sz="20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088649-EB08-4BCF-ABA0-7CC668E13A9B}"/>
              </a:ext>
            </a:extLst>
          </p:cNvPr>
          <p:cNvSpPr/>
          <p:nvPr/>
        </p:nvSpPr>
        <p:spPr>
          <a:xfrm>
            <a:off x="86255" y="4627961"/>
            <a:ext cx="8985735" cy="589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Auprès de l’ensemble des parties prenantes de la mise en œuvre du CPF (institutions nationales et régionales, OPCA, acteurs de l’accompagnement dont CEP, OF, entreprises, titulaires de comptes…)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xmlns="" id="{4DF3D3ED-D405-4E68-A6B1-43D13D2C20F3}"/>
              </a:ext>
            </a:extLst>
          </p:cNvPr>
          <p:cNvSpPr/>
          <p:nvPr/>
        </p:nvSpPr>
        <p:spPr>
          <a:xfrm>
            <a:off x="86256" y="5236994"/>
            <a:ext cx="8985734" cy="39684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i="1" dirty="0">
                <a:solidFill>
                  <a:srgbClr val="C00000"/>
                </a:solidFill>
                <a:cs typeface="Arial" panose="020B0604020202020204" pitchFamily="34" charset="0"/>
              </a:rPr>
              <a:t>Points de vigilance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861F08B-6AB8-4496-B91B-B273CBBA1DD1}"/>
              </a:ext>
            </a:extLst>
          </p:cNvPr>
          <p:cNvSpPr/>
          <p:nvPr/>
        </p:nvSpPr>
        <p:spPr>
          <a:xfrm>
            <a:off x="86255" y="5623031"/>
            <a:ext cx="8985734" cy="95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Temporalité de l’étude</a:t>
            </a:r>
          </a:p>
          <a:p>
            <a:pPr algn="just">
              <a:spcBef>
                <a:spcPts val="600"/>
              </a:spcBef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Echantillons raisonnés, la question de la représentativité</a:t>
            </a:r>
          </a:p>
          <a:p>
            <a:pPr algn="just">
              <a:spcBef>
                <a:spcPts val="600"/>
              </a:spcBef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Pas d’analyse du non-recours</a:t>
            </a:r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E6C94A7-438D-4E93-AA87-BDE80B80D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5158968"/>
            <a:ext cx="463019" cy="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9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F72D4D-D397-4DC8-884E-7D74A39B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0" y="55759"/>
            <a:ext cx="9153000" cy="900000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2"/>
                </a:solidFill>
              </a:rPr>
              <a:t>1. </a:t>
            </a:r>
            <a:r>
              <a:rPr lang="fr-FR" sz="2000" u="sng" dirty="0">
                <a:solidFill>
                  <a:schemeClr val="accent2"/>
                </a:solidFill>
              </a:rPr>
              <a:t>Au niveau institutionnel</a:t>
            </a:r>
            <a:r>
              <a:rPr lang="fr-FR" sz="2000" b="0" dirty="0">
                <a:solidFill>
                  <a:schemeClr val="tx2"/>
                </a:solidFill>
              </a:rPr>
              <a:t>, dans un contexte de déploiement rapide, un CPF avant tout comme objet technique et ligne de financement des actions de formation professionnelle</a:t>
            </a:r>
          </a:p>
        </p:txBody>
      </p:sp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xmlns="" id="{30294DC9-AC9E-4FB5-959C-D923F8353548}"/>
              </a:ext>
            </a:extLst>
          </p:cNvPr>
          <p:cNvSpPr/>
          <p:nvPr/>
        </p:nvSpPr>
        <p:spPr>
          <a:xfrm>
            <a:off x="100501" y="980925"/>
            <a:ext cx="8858942" cy="76753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  <a:cs typeface="Arial" panose="020B0604020202020204" pitchFamily="34" charset="0"/>
              </a:rPr>
              <a:t>Une forte mobilisation des partenaires nationaux et une opérationnalisation « </a:t>
            </a:r>
            <a:r>
              <a:rPr lang="fr-FR" sz="2000" i="1" dirty="0">
                <a:solidFill>
                  <a:srgbClr val="00B0F0"/>
                </a:solidFill>
                <a:cs typeface="Arial" panose="020B0604020202020204" pitchFamily="34" charset="0"/>
              </a:rPr>
              <a:t>dans un temps record</a:t>
            </a:r>
            <a:r>
              <a:rPr lang="fr-FR" sz="2000" dirty="0">
                <a:solidFill>
                  <a:srgbClr val="00B0F0"/>
                </a:solidFill>
                <a:cs typeface="Arial" panose="020B0604020202020204" pitchFamily="34" charset="0"/>
              </a:rPr>
              <a:t> 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55DF5E-997E-4841-8421-E049F0F963CA}"/>
              </a:ext>
            </a:extLst>
          </p:cNvPr>
          <p:cNvSpPr/>
          <p:nvPr/>
        </p:nvSpPr>
        <p:spPr>
          <a:xfrm>
            <a:off x="86255" y="1723292"/>
            <a:ext cx="8985735" cy="1011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Le Système d’Information (SI CPF) comme premier chantier partenarial</a:t>
            </a:r>
          </a:p>
          <a:p>
            <a:pPr marL="342900" indent="-3429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Un comité partenarial stratégique au lancement du CPF</a:t>
            </a:r>
          </a:p>
          <a:p>
            <a:pPr marL="342900" indent="-3429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Des instances paritaires et quadripartites qui ont tenu leur rôle, au niveau national comme régional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xmlns="" id="{5E4C64E0-051D-4E65-B883-6EC53E98B21F}"/>
              </a:ext>
            </a:extLst>
          </p:cNvPr>
          <p:cNvSpPr/>
          <p:nvPr/>
        </p:nvSpPr>
        <p:spPr>
          <a:xfrm>
            <a:off x="100499" y="2772241"/>
            <a:ext cx="8800219" cy="7381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2"/>
                </a:solidFill>
                <a:cs typeface="Arial" panose="020B0604020202020204" pitchFamily="34" charset="0"/>
              </a:rPr>
              <a:t>L’intégration du CPF dans les « silos » traditionnels du financement de la formation professionnelle</a:t>
            </a:r>
            <a:endParaRPr lang="fr-FR" sz="20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32C71F-ADD4-421E-99CF-FD6FBC9EA7E3}"/>
              </a:ext>
            </a:extLst>
          </p:cNvPr>
          <p:cNvSpPr/>
          <p:nvPr/>
        </p:nvSpPr>
        <p:spPr>
          <a:xfrm>
            <a:off x="100500" y="3536214"/>
            <a:ext cx="8985735" cy="2978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Plutôt « des » CPF, dans les faits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Des listes constituées par les CPNE-F-P très diverses dans leurs volumes et contenus, avec une volonté de spécialisation et une logique d’optimisation financière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Pour Pôle Emploi, le CPF en tant que levier pour « acheter plus » de formations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Pour les Régions, le CPF comme moyen de refinancement des actions de formation, qui a soulevé des questions s’agissant des achats collectifs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Pour les Fongecif, un CPF complémentaire des financements CIF (CDI) et un critère d’analyse des demandes de financement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Une nouvelle ligne de financement pour les OPCA, des règles de prise en charge spécifiques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La création ou le renforcement de services à destination des individus pour les OPCA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6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8D71C9-8570-494D-A37A-EB96A06C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chemeClr val="tx2"/>
                </a:solidFill>
              </a:rPr>
              <a:t>Quelques illustrations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9D91DC-8A5C-41A1-8760-68E76AB2A4E3}"/>
              </a:ext>
            </a:extLst>
          </p:cNvPr>
          <p:cNvSpPr/>
          <p:nvPr/>
        </p:nvSpPr>
        <p:spPr>
          <a:xfrm>
            <a:off x="167265" y="991682"/>
            <a:ext cx="8862436" cy="225268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00B0F0"/>
                </a:solidFill>
                <a:cs typeface="Arial" panose="020B0604020202020204" pitchFamily="34" charset="0"/>
              </a:rPr>
              <a:t>Plafonds de prise en charge des coûts pédagogiques (h)</a:t>
            </a:r>
          </a:p>
        </p:txBody>
      </p:sp>
      <p:sp>
        <p:nvSpPr>
          <p:cNvPr id="11" name="Rectangle 58">
            <a:extLst>
              <a:ext uri="{FF2B5EF4-FFF2-40B4-BE49-F238E27FC236}">
                <a16:creationId xmlns:a16="http://schemas.microsoft.com/office/drawing/2014/main" xmlns="" id="{7BE1EE84-44DC-410E-B662-83CC4870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39" y="2243967"/>
            <a:ext cx="7586291" cy="28821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Freeform 60">
            <a:extLst>
              <a:ext uri="{FF2B5EF4-FFF2-40B4-BE49-F238E27FC236}">
                <a16:creationId xmlns:a16="http://schemas.microsoft.com/office/drawing/2014/main" xmlns="" id="{E5FC0A33-BF59-426D-871D-92265940D460}"/>
              </a:ext>
            </a:extLst>
          </p:cNvPr>
          <p:cNvSpPr>
            <a:spLocks/>
          </p:cNvSpPr>
          <p:nvPr/>
        </p:nvSpPr>
        <p:spPr bwMode="auto">
          <a:xfrm>
            <a:off x="978651" y="1928850"/>
            <a:ext cx="148419" cy="218347"/>
          </a:xfrm>
          <a:custGeom>
            <a:avLst/>
            <a:gdLst>
              <a:gd name="T0" fmla="*/ 104 w 104"/>
              <a:gd name="T1" fmla="*/ 104 h 153"/>
              <a:gd name="T2" fmla="*/ 55 w 104"/>
              <a:gd name="T3" fmla="*/ 153 h 153"/>
              <a:gd name="T4" fmla="*/ 0 w 104"/>
              <a:gd name="T5" fmla="*/ 104 h 153"/>
              <a:gd name="T6" fmla="*/ 0 w 104"/>
              <a:gd name="T7" fmla="*/ 0 h 153"/>
              <a:gd name="T8" fmla="*/ 104 w 104"/>
              <a:gd name="T9" fmla="*/ 0 h 153"/>
              <a:gd name="T10" fmla="*/ 104 w 104"/>
              <a:gd name="T11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53">
                <a:moveTo>
                  <a:pt x="104" y="104"/>
                </a:moveTo>
                <a:lnTo>
                  <a:pt x="55" y="153"/>
                </a:lnTo>
                <a:lnTo>
                  <a:pt x="0" y="104"/>
                </a:lnTo>
                <a:lnTo>
                  <a:pt x="0" y="0"/>
                </a:lnTo>
                <a:lnTo>
                  <a:pt x="104" y="0"/>
                </a:lnTo>
                <a:lnTo>
                  <a:pt x="104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Rechteck 364">
            <a:extLst>
              <a:ext uri="{FF2B5EF4-FFF2-40B4-BE49-F238E27FC236}">
                <a16:creationId xmlns:a16="http://schemas.microsoft.com/office/drawing/2014/main" xmlns="" id="{0901F869-3628-464B-95A2-0B8129F4F323}"/>
              </a:ext>
            </a:extLst>
          </p:cNvPr>
          <p:cNvSpPr/>
          <p:nvPr/>
        </p:nvSpPr>
        <p:spPr bwMode="gray">
          <a:xfrm>
            <a:off x="1246693" y="1687135"/>
            <a:ext cx="1848199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9 €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les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personnes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recherche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d’emploi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0">
            <a:extLst>
              <a:ext uri="{FF2B5EF4-FFF2-40B4-BE49-F238E27FC236}">
                <a16:creationId xmlns:a16="http://schemas.microsoft.com/office/drawing/2014/main" xmlns="" id="{357EF722-6996-4BD3-90F6-6629117B5E41}"/>
              </a:ext>
            </a:extLst>
          </p:cNvPr>
          <p:cNvSpPr>
            <a:spLocks/>
          </p:cNvSpPr>
          <p:nvPr/>
        </p:nvSpPr>
        <p:spPr bwMode="auto">
          <a:xfrm rot="10800000">
            <a:off x="2819174" y="2595128"/>
            <a:ext cx="148419" cy="218347"/>
          </a:xfrm>
          <a:custGeom>
            <a:avLst/>
            <a:gdLst>
              <a:gd name="T0" fmla="*/ 104 w 104"/>
              <a:gd name="T1" fmla="*/ 104 h 153"/>
              <a:gd name="T2" fmla="*/ 55 w 104"/>
              <a:gd name="T3" fmla="*/ 153 h 153"/>
              <a:gd name="T4" fmla="*/ 0 w 104"/>
              <a:gd name="T5" fmla="*/ 104 h 153"/>
              <a:gd name="T6" fmla="*/ 0 w 104"/>
              <a:gd name="T7" fmla="*/ 0 h 153"/>
              <a:gd name="T8" fmla="*/ 104 w 104"/>
              <a:gd name="T9" fmla="*/ 0 h 153"/>
              <a:gd name="T10" fmla="*/ 104 w 104"/>
              <a:gd name="T11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53">
                <a:moveTo>
                  <a:pt x="104" y="104"/>
                </a:moveTo>
                <a:lnTo>
                  <a:pt x="55" y="153"/>
                </a:lnTo>
                <a:lnTo>
                  <a:pt x="0" y="104"/>
                </a:lnTo>
                <a:lnTo>
                  <a:pt x="0" y="0"/>
                </a:lnTo>
                <a:lnTo>
                  <a:pt x="104" y="0"/>
                </a:lnTo>
                <a:lnTo>
                  <a:pt x="104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xmlns="" id="{5BA52ECE-6329-4AA6-945D-FBB058D4D63E}"/>
              </a:ext>
            </a:extLst>
          </p:cNvPr>
          <p:cNvSpPr>
            <a:spLocks/>
          </p:cNvSpPr>
          <p:nvPr/>
        </p:nvSpPr>
        <p:spPr bwMode="auto">
          <a:xfrm>
            <a:off x="3214515" y="1884312"/>
            <a:ext cx="148419" cy="218347"/>
          </a:xfrm>
          <a:custGeom>
            <a:avLst/>
            <a:gdLst>
              <a:gd name="T0" fmla="*/ 104 w 104"/>
              <a:gd name="T1" fmla="*/ 104 h 153"/>
              <a:gd name="T2" fmla="*/ 55 w 104"/>
              <a:gd name="T3" fmla="*/ 153 h 153"/>
              <a:gd name="T4" fmla="*/ 0 w 104"/>
              <a:gd name="T5" fmla="*/ 104 h 153"/>
              <a:gd name="T6" fmla="*/ 0 w 104"/>
              <a:gd name="T7" fmla="*/ 0 h 153"/>
              <a:gd name="T8" fmla="*/ 104 w 104"/>
              <a:gd name="T9" fmla="*/ 0 h 153"/>
              <a:gd name="T10" fmla="*/ 104 w 104"/>
              <a:gd name="T11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53">
                <a:moveTo>
                  <a:pt x="104" y="104"/>
                </a:moveTo>
                <a:lnTo>
                  <a:pt x="55" y="153"/>
                </a:lnTo>
                <a:lnTo>
                  <a:pt x="0" y="104"/>
                </a:lnTo>
                <a:lnTo>
                  <a:pt x="0" y="0"/>
                </a:lnTo>
                <a:lnTo>
                  <a:pt x="104" y="0"/>
                </a:lnTo>
                <a:lnTo>
                  <a:pt x="104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9" name="Rechteck 364">
            <a:extLst>
              <a:ext uri="{FF2B5EF4-FFF2-40B4-BE49-F238E27FC236}">
                <a16:creationId xmlns:a16="http://schemas.microsoft.com/office/drawing/2014/main" xmlns="" id="{D3BD2276-2D3D-433D-99BA-CD12A48483EC}"/>
              </a:ext>
            </a:extLst>
          </p:cNvPr>
          <p:cNvSpPr/>
          <p:nvPr/>
        </p:nvSpPr>
        <p:spPr bwMode="gray">
          <a:xfrm>
            <a:off x="3482557" y="1861582"/>
            <a:ext cx="184819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30 €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l’OPCA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</a:p>
        </p:txBody>
      </p:sp>
      <p:sp>
        <p:nvSpPr>
          <p:cNvPr id="21" name="Rechteck 364">
            <a:extLst>
              <a:ext uri="{FF2B5EF4-FFF2-40B4-BE49-F238E27FC236}">
                <a16:creationId xmlns:a16="http://schemas.microsoft.com/office/drawing/2014/main" xmlns="" id="{E4E57092-4FE4-431D-9529-5979E4C69AE9}"/>
              </a:ext>
            </a:extLst>
          </p:cNvPr>
          <p:cNvSpPr/>
          <p:nvPr/>
        </p:nvSpPr>
        <p:spPr bwMode="gray">
          <a:xfrm>
            <a:off x="3174648" y="2573725"/>
            <a:ext cx="184819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25 €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l’OPCA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</a:p>
        </p:txBody>
      </p:sp>
      <p:sp>
        <p:nvSpPr>
          <p:cNvPr id="22" name="Rechteck 364">
            <a:extLst>
              <a:ext uri="{FF2B5EF4-FFF2-40B4-BE49-F238E27FC236}">
                <a16:creationId xmlns:a16="http://schemas.microsoft.com/office/drawing/2014/main" xmlns="" id="{BAEBB84B-0772-4085-B02A-0FF6BC30A8C8}"/>
              </a:ext>
            </a:extLst>
          </p:cNvPr>
          <p:cNvSpPr/>
          <p:nvPr/>
        </p:nvSpPr>
        <p:spPr bwMode="gray">
          <a:xfrm>
            <a:off x="6759470" y="1857829"/>
            <a:ext cx="184819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80 €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l’OPCA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01A4BBF-6068-46FB-BC74-31E33EF05AEE}"/>
              </a:ext>
            </a:extLst>
          </p:cNvPr>
          <p:cNvSpPr/>
          <p:nvPr/>
        </p:nvSpPr>
        <p:spPr>
          <a:xfrm>
            <a:off x="167265" y="3370307"/>
            <a:ext cx="8862436" cy="31096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  <a:cs typeface="Arial" panose="020B0604020202020204" pitchFamily="34" charset="0"/>
              </a:rPr>
              <a:t>Des stratégies de financement qui induisent des projets de formation pour partie différents</a:t>
            </a:r>
          </a:p>
        </p:txBody>
      </p:sp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xmlns="" id="{A944B431-0D93-4C4C-B44A-2C097BFFD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762302"/>
              </p:ext>
            </p:extLst>
          </p:nvPr>
        </p:nvGraphicFramePr>
        <p:xfrm>
          <a:off x="325371" y="3939815"/>
          <a:ext cx="4081285" cy="232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Freeform 60">
            <a:extLst>
              <a:ext uri="{FF2B5EF4-FFF2-40B4-BE49-F238E27FC236}">
                <a16:creationId xmlns:a16="http://schemas.microsoft.com/office/drawing/2014/main" xmlns="" id="{50C76BC6-9A0F-43F5-92B7-ABEC9CCB3162}"/>
              </a:ext>
            </a:extLst>
          </p:cNvPr>
          <p:cNvSpPr>
            <a:spLocks/>
          </p:cNvSpPr>
          <p:nvPr/>
        </p:nvSpPr>
        <p:spPr bwMode="auto">
          <a:xfrm rot="10800000">
            <a:off x="4928978" y="2573138"/>
            <a:ext cx="148419" cy="218347"/>
          </a:xfrm>
          <a:custGeom>
            <a:avLst/>
            <a:gdLst>
              <a:gd name="T0" fmla="*/ 104 w 104"/>
              <a:gd name="T1" fmla="*/ 104 h 153"/>
              <a:gd name="T2" fmla="*/ 55 w 104"/>
              <a:gd name="T3" fmla="*/ 153 h 153"/>
              <a:gd name="T4" fmla="*/ 0 w 104"/>
              <a:gd name="T5" fmla="*/ 104 h 153"/>
              <a:gd name="T6" fmla="*/ 0 w 104"/>
              <a:gd name="T7" fmla="*/ 0 h 153"/>
              <a:gd name="T8" fmla="*/ 104 w 104"/>
              <a:gd name="T9" fmla="*/ 0 h 153"/>
              <a:gd name="T10" fmla="*/ 104 w 104"/>
              <a:gd name="T11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53">
                <a:moveTo>
                  <a:pt x="104" y="104"/>
                </a:moveTo>
                <a:lnTo>
                  <a:pt x="55" y="153"/>
                </a:lnTo>
                <a:lnTo>
                  <a:pt x="0" y="104"/>
                </a:lnTo>
                <a:lnTo>
                  <a:pt x="0" y="0"/>
                </a:lnTo>
                <a:lnTo>
                  <a:pt x="104" y="0"/>
                </a:lnTo>
                <a:lnTo>
                  <a:pt x="104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6" name="Rechteck 364">
            <a:extLst>
              <a:ext uri="{FF2B5EF4-FFF2-40B4-BE49-F238E27FC236}">
                <a16:creationId xmlns:a16="http://schemas.microsoft.com/office/drawing/2014/main" xmlns="" id="{3A364FE0-4001-458D-BA47-CAA7B545EF7E}"/>
              </a:ext>
            </a:extLst>
          </p:cNvPr>
          <p:cNvSpPr/>
          <p:nvPr/>
        </p:nvSpPr>
        <p:spPr bwMode="gray">
          <a:xfrm>
            <a:off x="5197020" y="2550408"/>
            <a:ext cx="184819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50 €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l’OPCA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</a:p>
        </p:txBody>
      </p:sp>
      <p:sp>
        <p:nvSpPr>
          <p:cNvPr id="27" name="Freeform 60">
            <a:extLst>
              <a:ext uri="{FF2B5EF4-FFF2-40B4-BE49-F238E27FC236}">
                <a16:creationId xmlns:a16="http://schemas.microsoft.com/office/drawing/2014/main" xmlns="" id="{0BAC6D02-1FAB-4DCC-9E2F-B232D8E88467}"/>
              </a:ext>
            </a:extLst>
          </p:cNvPr>
          <p:cNvSpPr>
            <a:spLocks/>
          </p:cNvSpPr>
          <p:nvPr/>
        </p:nvSpPr>
        <p:spPr bwMode="auto">
          <a:xfrm>
            <a:off x="6514561" y="1884312"/>
            <a:ext cx="148419" cy="218347"/>
          </a:xfrm>
          <a:custGeom>
            <a:avLst/>
            <a:gdLst>
              <a:gd name="T0" fmla="*/ 104 w 104"/>
              <a:gd name="T1" fmla="*/ 104 h 153"/>
              <a:gd name="T2" fmla="*/ 55 w 104"/>
              <a:gd name="T3" fmla="*/ 153 h 153"/>
              <a:gd name="T4" fmla="*/ 0 w 104"/>
              <a:gd name="T5" fmla="*/ 104 h 153"/>
              <a:gd name="T6" fmla="*/ 0 w 104"/>
              <a:gd name="T7" fmla="*/ 0 h 153"/>
              <a:gd name="T8" fmla="*/ 104 w 104"/>
              <a:gd name="T9" fmla="*/ 0 h 153"/>
              <a:gd name="T10" fmla="*/ 104 w 104"/>
              <a:gd name="T11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53">
                <a:moveTo>
                  <a:pt x="104" y="104"/>
                </a:moveTo>
                <a:lnTo>
                  <a:pt x="55" y="153"/>
                </a:lnTo>
                <a:lnTo>
                  <a:pt x="0" y="104"/>
                </a:lnTo>
                <a:lnTo>
                  <a:pt x="0" y="0"/>
                </a:lnTo>
                <a:lnTo>
                  <a:pt x="104" y="0"/>
                </a:lnTo>
                <a:lnTo>
                  <a:pt x="104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7317109C-2948-4235-BCE1-A3A7A21ADF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72" y="3939815"/>
            <a:ext cx="4014796" cy="228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86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F72D4D-D397-4DC8-884E-7D74A39B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0" y="55759"/>
            <a:ext cx="9153000" cy="900000"/>
          </a:xfrm>
        </p:spPr>
        <p:txBody>
          <a:bodyPr>
            <a:noAutofit/>
          </a:bodyPr>
          <a:lstStyle/>
          <a:p>
            <a:pPr algn="l"/>
            <a:r>
              <a:rPr lang="fr-FR" sz="2000" dirty="0">
                <a:solidFill>
                  <a:schemeClr val="tx2"/>
                </a:solidFill>
              </a:rPr>
              <a:t>2. </a:t>
            </a:r>
            <a:r>
              <a:rPr lang="fr-FR" sz="2000" u="sng" dirty="0">
                <a:solidFill>
                  <a:schemeClr val="accent2"/>
                </a:solidFill>
              </a:rPr>
              <a:t>Au niveau opérationnel</a:t>
            </a:r>
            <a:r>
              <a:rPr lang="fr-FR" sz="2000" b="0" dirty="0">
                <a:solidFill>
                  <a:schemeClr val="tx2"/>
                </a:solidFill>
              </a:rPr>
              <a:t>, un CPF comme dispositif de financement des actions de formation professionnelle, parmi les autres</a:t>
            </a:r>
          </a:p>
        </p:txBody>
      </p:sp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xmlns="" id="{30294DC9-AC9E-4FB5-959C-D923F8353548}"/>
              </a:ext>
            </a:extLst>
          </p:cNvPr>
          <p:cNvSpPr/>
          <p:nvPr/>
        </p:nvSpPr>
        <p:spPr>
          <a:xfrm>
            <a:off x="86255" y="991682"/>
            <a:ext cx="8985735" cy="4678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  <a:cs typeface="Arial" panose="020B0604020202020204" pitchFamily="34" charset="0"/>
              </a:rPr>
              <a:t>Pour le Service Public de l’Emploi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55DF5E-997E-4841-8421-E049F0F963CA}"/>
              </a:ext>
            </a:extLst>
          </p:cNvPr>
          <p:cNvSpPr/>
          <p:nvPr/>
        </p:nvSpPr>
        <p:spPr>
          <a:xfrm>
            <a:off x="86255" y="1459523"/>
            <a:ext cx="8985735" cy="153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Un dispositif complémentaire aux autres outils, et en priorité ceux « à leur main »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Une appropriation du CPF par les conseillers de Pôle Emploi facilitée par l’interfaçage au SI : le CPF comme procédure / acte métier (qui inclue le recueil du consentement) et comme ligne de financement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Les réseaux Missions Locales et Cap Emploi peu mobilisés sur le CPF</a:t>
            </a:r>
          </a:p>
          <a:p>
            <a:pPr algn="just">
              <a:spcBef>
                <a:spcPts val="600"/>
              </a:spcBef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xmlns="" id="{5E4C64E0-051D-4E65-B883-6EC53E98B21F}"/>
              </a:ext>
            </a:extLst>
          </p:cNvPr>
          <p:cNvSpPr/>
          <p:nvPr/>
        </p:nvSpPr>
        <p:spPr>
          <a:xfrm>
            <a:off x="86255" y="4723376"/>
            <a:ext cx="8971490" cy="4025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2"/>
                </a:solidFill>
                <a:cs typeface="Arial" panose="020B0604020202020204" pitchFamily="34" charset="0"/>
              </a:rPr>
              <a:t>Pour les entreprises et leurs OPCA</a:t>
            </a:r>
            <a:endParaRPr lang="fr-FR" sz="20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32C71F-ADD4-421E-99CF-FD6FBC9EA7E3}"/>
              </a:ext>
            </a:extLst>
          </p:cNvPr>
          <p:cNvSpPr/>
          <p:nvPr/>
        </p:nvSpPr>
        <p:spPr>
          <a:xfrm>
            <a:off x="86255" y="5125918"/>
            <a:ext cx="8985735" cy="1274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Le CPF en tant qu’outil financier complémentaire des autres dispositifs et financements gérés par les OPCA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Un important rôle joué par les OPCA pour appuyer la prise en main du CPF par les entreprises dans le cadre de leur fonction de conseil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xmlns="" id="{E6394DE2-3A06-4990-8E2A-310EAB5A6BE9}"/>
              </a:ext>
            </a:extLst>
          </p:cNvPr>
          <p:cNvSpPr/>
          <p:nvPr/>
        </p:nvSpPr>
        <p:spPr>
          <a:xfrm>
            <a:off x="86255" y="3119422"/>
            <a:ext cx="8985735" cy="4678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6"/>
                </a:solidFill>
                <a:cs typeface="Arial" panose="020B0604020202020204" pitchFamily="34" charset="0"/>
              </a:rPr>
              <a:t>Pour les réseaux CEP en dehors du SPE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AEA865-13E8-4622-AE17-F83A3EF5C4D6}"/>
              </a:ext>
            </a:extLst>
          </p:cNvPr>
          <p:cNvSpPr/>
          <p:nvPr/>
        </p:nvSpPr>
        <p:spPr>
          <a:xfrm>
            <a:off x="86255" y="3587264"/>
            <a:ext cx="8985735" cy="949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Le CPF en tant qu’outil de financement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Dans les réseaux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Opacif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et Fongecif, une ingénierie financière et de parcours affinée, avec des stratégies de mobilisation du CPF prenant en compte la globalité du projet des personnes</a:t>
            </a:r>
          </a:p>
        </p:txBody>
      </p:sp>
    </p:spTree>
    <p:extLst>
      <p:ext uri="{BB962C8B-B14F-4D97-AF65-F5344CB8AC3E}">
        <p14:creationId xmlns:p14="http://schemas.microsoft.com/office/powerpoint/2010/main" val="246889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F72D4D-D397-4DC8-884E-7D74A39B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0" y="55759"/>
            <a:ext cx="9153000" cy="900000"/>
          </a:xfrm>
        </p:spPr>
        <p:txBody>
          <a:bodyPr>
            <a:noAutofit/>
          </a:bodyPr>
          <a:lstStyle/>
          <a:p>
            <a:pPr algn="l"/>
            <a:r>
              <a:rPr lang="fr-FR" sz="2000" dirty="0">
                <a:solidFill>
                  <a:schemeClr val="tx2"/>
                </a:solidFill>
              </a:rPr>
              <a:t>3. </a:t>
            </a:r>
            <a:r>
              <a:rPr lang="fr-FR" sz="2000" b="0" dirty="0">
                <a:solidFill>
                  <a:schemeClr val="tx2"/>
                </a:solidFill>
              </a:rPr>
              <a:t>Un rapprochement progressif des listes de </a:t>
            </a:r>
            <a:r>
              <a:rPr lang="fr-FR" sz="2000" u="sng" dirty="0">
                <a:solidFill>
                  <a:schemeClr val="accent2"/>
                </a:solidFill>
              </a:rPr>
              <a:t>certifications éligibles </a:t>
            </a:r>
            <a:r>
              <a:rPr lang="fr-FR" sz="2000" b="0" dirty="0">
                <a:solidFill>
                  <a:schemeClr val="tx2"/>
                </a:solidFill>
              </a:rPr>
              <a:t>et de </a:t>
            </a:r>
            <a:r>
              <a:rPr lang="fr-FR" sz="2000" u="sng" dirty="0">
                <a:solidFill>
                  <a:schemeClr val="accent2"/>
                </a:solidFill>
              </a:rPr>
              <a:t>l’offre de formation</a:t>
            </a:r>
            <a:r>
              <a:rPr lang="fr-FR" sz="2000" b="0" dirty="0">
                <a:solidFill>
                  <a:schemeClr val="tx2"/>
                </a:solidFill>
              </a:rPr>
              <a:t> ; un enjeu de positionnement sur le marché pour les OF</a:t>
            </a:r>
          </a:p>
        </p:txBody>
      </p:sp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xmlns="" id="{30294DC9-AC9E-4FB5-959C-D923F8353548}"/>
              </a:ext>
            </a:extLst>
          </p:cNvPr>
          <p:cNvSpPr/>
          <p:nvPr/>
        </p:nvSpPr>
        <p:spPr>
          <a:xfrm>
            <a:off x="86255" y="991682"/>
            <a:ext cx="8985735" cy="4678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  <a:cs typeface="Arial" panose="020B0604020202020204" pitchFamily="34" charset="0"/>
              </a:rPr>
              <a:t>L’ambition certifiante du Compte Personnel de 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55DF5E-997E-4841-8421-E049F0F963CA}"/>
              </a:ext>
            </a:extLst>
          </p:cNvPr>
          <p:cNvSpPr/>
          <p:nvPr/>
        </p:nvSpPr>
        <p:spPr>
          <a:xfrm>
            <a:off x="86255" y="1583349"/>
            <a:ext cx="898573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Un système de liste « 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usine à gaz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», qui génère des ruptures d’égalité entre les individus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Des listes qui ont agi comme un frein à la montée en charge du CPF, avant de largement s’étoffer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La certification perçue comme un outil de sécurisation des parcours pour une partie des bénéficiaires (obligations règlementaires de formation pour les PRE, VAE, CIF)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xmlns="" id="{5E4C64E0-051D-4E65-B883-6EC53E98B21F}"/>
              </a:ext>
            </a:extLst>
          </p:cNvPr>
          <p:cNvSpPr/>
          <p:nvPr/>
        </p:nvSpPr>
        <p:spPr>
          <a:xfrm>
            <a:off x="100500" y="3227729"/>
            <a:ext cx="8971490" cy="70243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2"/>
                </a:solidFill>
                <a:cs typeface="Arial" panose="020B0604020202020204" pitchFamily="34" charset="0"/>
              </a:rPr>
              <a:t>Des effets inégaux sur l’offre proposée par les OF, en fonction de leur degré d’exposition au marché des particuliers et de leur stratégie de développement</a:t>
            </a:r>
            <a:endParaRPr lang="fr-FR" sz="20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32C71F-ADD4-421E-99CF-FD6FBC9EA7E3}"/>
              </a:ext>
            </a:extLst>
          </p:cNvPr>
          <p:cNvSpPr/>
          <p:nvPr/>
        </p:nvSpPr>
        <p:spPr>
          <a:xfrm>
            <a:off x="100500" y="3930162"/>
            <a:ext cx="8985735" cy="245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Des OF peu voire pas impactés : positionnés sur la commande publique, organismes tournés sur l’entreprise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Des OF qui bénéficient pleinement du marché des particuliers soutenu par le CPF, sans avoir eu à ajuster leur offre : langues, informatique / bureautique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Des OF qui ont entrepris des démarches visant à « rendre éligibles » les formations proposées, avec parfois des mécompréhensions sur le fonctionnement des listes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Des OF engagés dans une restructuration de leurs formations autour des blocs de compétences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L’individualisation des parcours : un positionnement toujours attentiste</a:t>
            </a:r>
          </a:p>
        </p:txBody>
      </p:sp>
    </p:spTree>
    <p:extLst>
      <p:ext uri="{BB962C8B-B14F-4D97-AF65-F5344CB8AC3E}">
        <p14:creationId xmlns:p14="http://schemas.microsoft.com/office/powerpoint/2010/main" val="76279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F72D4D-D397-4DC8-884E-7D74A39B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0" y="55759"/>
            <a:ext cx="9153000" cy="900000"/>
          </a:xfrm>
        </p:spPr>
        <p:txBody>
          <a:bodyPr>
            <a:noAutofit/>
          </a:bodyPr>
          <a:lstStyle/>
          <a:p>
            <a:pPr algn="l"/>
            <a:r>
              <a:rPr lang="fr-FR" sz="2000" dirty="0">
                <a:solidFill>
                  <a:schemeClr val="tx2"/>
                </a:solidFill>
              </a:rPr>
              <a:t>4. </a:t>
            </a:r>
            <a:r>
              <a:rPr lang="fr-FR" sz="2000" u="sng" dirty="0">
                <a:solidFill>
                  <a:schemeClr val="accent2"/>
                </a:solidFill>
              </a:rPr>
              <a:t>Pour les personnes en recherche d’emploi</a:t>
            </a:r>
            <a:r>
              <a:rPr lang="fr-FR" sz="2000" b="0" dirty="0">
                <a:solidFill>
                  <a:schemeClr val="tx2"/>
                </a:solidFill>
              </a:rPr>
              <a:t>, des conditions non réunies pour que le CPF soit un réel levier de l’autonomisation dans la définition et la réalisation des projets de formation</a:t>
            </a:r>
          </a:p>
        </p:txBody>
      </p:sp>
      <p:sp>
        <p:nvSpPr>
          <p:cNvPr id="10" name="Rectangle : avec coins arrondis en diagonale 9">
            <a:extLst>
              <a:ext uri="{FF2B5EF4-FFF2-40B4-BE49-F238E27FC236}">
                <a16:creationId xmlns:a16="http://schemas.microsoft.com/office/drawing/2014/main" xmlns="" id="{FBC9DCCC-F0EE-43FF-B072-60FA6CF5C2B8}"/>
              </a:ext>
            </a:extLst>
          </p:cNvPr>
          <p:cNvSpPr/>
          <p:nvPr/>
        </p:nvSpPr>
        <p:spPr>
          <a:xfrm>
            <a:off x="86255" y="1020257"/>
            <a:ext cx="8985735" cy="4678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  <a:cs typeface="Arial" panose="020B0604020202020204" pitchFamily="34" charset="0"/>
              </a:rPr>
              <a:t>La mobilisation du CPF sur des actions collectives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F7AF45-37FA-41C2-90E5-0C10281007BE}"/>
              </a:ext>
            </a:extLst>
          </p:cNvPr>
          <p:cNvSpPr/>
          <p:nvPr/>
        </p:nvSpPr>
        <p:spPr>
          <a:xfrm>
            <a:off x="86255" y="1488098"/>
            <a:ext cx="8985735" cy="210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Des conseillers de Pôle Emploi principalement mobilisés sur le montage administratif et financier du dossier, des conseillers Missions Locales et Cap Emploi sur un rôle pédagogique et d’information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La dimension procédurale de la mobilisation du CPF prépondérante ; les logiques de projet, de parcours d’initiative individuels peu présentes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Un CPF pas clairement identifié par les titulaires de compte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Pas d’effet déterminant du CPF sur les pratiques d’accompagnement, l’offre de formation à destination des DE, ni même sur l’accès à la formation (notamment des jeunes et DEBOE)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xmlns="" id="{732BA246-351A-4855-9CBE-C95A430625C3}"/>
              </a:ext>
            </a:extLst>
          </p:cNvPr>
          <p:cNvSpPr/>
          <p:nvPr/>
        </p:nvSpPr>
        <p:spPr>
          <a:xfrm>
            <a:off x="114745" y="3800475"/>
            <a:ext cx="8971490" cy="5011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accent2"/>
                </a:solidFill>
                <a:cs typeface="Arial" panose="020B0604020202020204" pitchFamily="34" charset="0"/>
              </a:rPr>
              <a:t>La mobilisation du CPF en cofinancement d’aides individuelles</a:t>
            </a:r>
            <a:endParaRPr lang="fr-FR" sz="20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9ADF92C-BF1E-46C4-891F-A64A25A6FD03}"/>
              </a:ext>
            </a:extLst>
          </p:cNvPr>
          <p:cNvSpPr/>
          <p:nvPr/>
        </p:nvSpPr>
        <p:spPr>
          <a:xfrm>
            <a:off x="109292" y="4330211"/>
            <a:ext cx="8985735" cy="1934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Des démarches correspondant à des projets davantage portés par les personnes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Deux freins règlementaires :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pas de possibilité de cofinancement par le titulaire des formations soutenues par l’enveloppe AIF de Pôle Emploi (principe de gratuité) ;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taux horaire de refinancement appliqué par le FPSPP (9 €) inadapté pour solvabiliser les projets financés uniquement sur le CPF</a:t>
            </a:r>
          </a:p>
        </p:txBody>
      </p:sp>
    </p:spTree>
    <p:extLst>
      <p:ext uri="{BB962C8B-B14F-4D97-AF65-F5344CB8AC3E}">
        <p14:creationId xmlns:p14="http://schemas.microsoft.com/office/powerpoint/2010/main" val="268688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chemeClr val="tx2"/>
                </a:solidFill>
              </a:rPr>
              <a:t>Illustration : </a:t>
            </a:r>
            <a:r>
              <a:rPr lang="fr-FR" b="0" i="1" dirty="0">
                <a:solidFill>
                  <a:schemeClr val="tx2"/>
                </a:solidFill>
              </a:rPr>
              <a:t>Typologie des usages du CPF pour les PRE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0C03C5EF-0829-4EF2-B278-AAC87B7268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8" y="1155088"/>
            <a:ext cx="7792549" cy="5052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41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F72D4D-D397-4DC8-884E-7D74A39B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0" y="55759"/>
            <a:ext cx="9153000" cy="900000"/>
          </a:xfrm>
        </p:spPr>
        <p:txBody>
          <a:bodyPr>
            <a:noAutofit/>
          </a:bodyPr>
          <a:lstStyle/>
          <a:p>
            <a:pPr algn="l"/>
            <a:r>
              <a:rPr lang="fr-FR" sz="2000" dirty="0">
                <a:solidFill>
                  <a:schemeClr val="tx2"/>
                </a:solidFill>
              </a:rPr>
              <a:t>5. </a:t>
            </a:r>
            <a:r>
              <a:rPr lang="fr-FR" sz="2000" u="sng" dirty="0">
                <a:solidFill>
                  <a:schemeClr val="accent2"/>
                </a:solidFill>
              </a:rPr>
              <a:t>Pour les salariés</a:t>
            </a:r>
            <a:r>
              <a:rPr lang="fr-FR" sz="2000" b="0" dirty="0">
                <a:solidFill>
                  <a:schemeClr val="tx2"/>
                </a:solidFill>
              </a:rPr>
              <a:t>, la définition du CPF à l’articulation des règles de prise en charge, des stratégies d’entreprises et des usages individuels</a:t>
            </a:r>
          </a:p>
        </p:txBody>
      </p:sp>
      <p:sp>
        <p:nvSpPr>
          <p:cNvPr id="3" name="Rectangle : avec coins arrondis en diagonale 2">
            <a:extLst>
              <a:ext uri="{FF2B5EF4-FFF2-40B4-BE49-F238E27FC236}">
                <a16:creationId xmlns:a16="http://schemas.microsoft.com/office/drawing/2014/main" xmlns="" id="{12256D52-14AD-465F-9A9A-E7361BF5A82A}"/>
              </a:ext>
            </a:extLst>
          </p:cNvPr>
          <p:cNvSpPr/>
          <p:nvPr/>
        </p:nvSpPr>
        <p:spPr>
          <a:xfrm>
            <a:off x="86255" y="991682"/>
            <a:ext cx="8985735" cy="4678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dirty="0">
                <a:solidFill>
                  <a:srgbClr val="00B0F0"/>
                </a:solidFill>
                <a:cs typeface="Arial" panose="020B0604020202020204" pitchFamily="34" charset="0"/>
              </a:rPr>
              <a:t>Des règles de prise en charge spécifiques à chaque OPCA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94B082-BA97-4365-9014-2406BF217B90}"/>
              </a:ext>
            </a:extLst>
          </p:cNvPr>
          <p:cNvSpPr/>
          <p:nvPr/>
        </p:nvSpPr>
        <p:spPr>
          <a:xfrm>
            <a:off x="86255" y="1459523"/>
            <a:ext cx="8985735" cy="133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Les plafonds des coûts pédagogiques horaires dispersés, en lien avec des spécificités sectorielles et des orientations stratégiques</a:t>
            </a:r>
          </a:p>
          <a:p>
            <a:pPr marL="285750" indent="-285750" algn="just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Des plafonds évolutifs, dans une logique d’équilibrage budgétaire de l’enveloppe CPF, avec des phénomènes de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stop and go</a:t>
            </a:r>
          </a:p>
          <a:p>
            <a:pPr marL="285750" indent="-285750" algn="just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Des conditions d’abondement elles aussi différenciées et évolutives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xmlns="" id="{19BC6C5E-7303-4303-A2CB-3F4F2C0E60D5}"/>
              </a:ext>
            </a:extLst>
          </p:cNvPr>
          <p:cNvSpPr/>
          <p:nvPr/>
        </p:nvSpPr>
        <p:spPr>
          <a:xfrm>
            <a:off x="72010" y="4372140"/>
            <a:ext cx="8971490" cy="4025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dirty="0">
                <a:solidFill>
                  <a:schemeClr val="accent2"/>
                </a:solidFill>
                <a:cs typeface="Arial" panose="020B0604020202020204" pitchFamily="34" charset="0"/>
              </a:rPr>
              <a:t>Au final, la diversité des usages du CPF</a:t>
            </a:r>
            <a:endParaRPr lang="fr-FR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8B0B19-D349-4814-8EB7-C1C85A762556}"/>
              </a:ext>
            </a:extLst>
          </p:cNvPr>
          <p:cNvSpPr/>
          <p:nvPr/>
        </p:nvSpPr>
        <p:spPr>
          <a:xfrm>
            <a:off x="72010" y="4774682"/>
            <a:ext cx="8985735" cy="1749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Des projets de quelques heures à 4 200 heures, de quelques dizaines d’euros à près de 70 000 €</a:t>
            </a:r>
          </a:p>
          <a:p>
            <a:pPr marL="285750" indent="-285750" algn="just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Des actions de moins de 100 heures qui restent majoritaires, les langues surreprésentées (CPF autonome ou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co-construit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), forte représentation des formations obligatoire (en partie sur incitation de l’employeur), VAE (projets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co-construits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Des actions plus longues solvabilisées par les abondements : des projets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co-construits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visant le développement de compétences voire l’évolution professionnelle</a:t>
            </a:r>
          </a:p>
          <a:p>
            <a:pPr marL="285750" indent="-285750" algn="just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Des actions plus longues soutenues par le CIF : des démarches confidentielles, ciblant une transition professionnelle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xmlns="" id="{06997627-2CB5-49A2-BA84-7D2C9F6B2430}"/>
              </a:ext>
            </a:extLst>
          </p:cNvPr>
          <p:cNvSpPr/>
          <p:nvPr/>
        </p:nvSpPr>
        <p:spPr>
          <a:xfrm>
            <a:off x="72010" y="2883181"/>
            <a:ext cx="8985735" cy="4678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dirty="0">
                <a:solidFill>
                  <a:schemeClr val="accent6"/>
                </a:solidFill>
                <a:cs typeface="Arial" panose="020B0604020202020204" pitchFamily="34" charset="0"/>
              </a:rPr>
              <a:t>Un gradient des appuis proposés par les entreprises à leurs salariés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14510C-B41B-4C6E-BEB3-BCE3152A584F}"/>
              </a:ext>
            </a:extLst>
          </p:cNvPr>
          <p:cNvSpPr/>
          <p:nvPr/>
        </p:nvSpPr>
        <p:spPr>
          <a:xfrm>
            <a:off x="72010" y="3351024"/>
            <a:ext cx="8985735" cy="949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Aucun appui : le CPF perçu comme une « 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usine à gaz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 » ou un droit à la main du salarié</a:t>
            </a:r>
          </a:p>
          <a:p>
            <a:pPr marL="285750" indent="-285750" algn="just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D’une simple information sur le CPF, à la validation d’un projet soumis par un salarié, jusqu’à une forte incitation à utiliser ses heures acquises</a:t>
            </a:r>
          </a:p>
        </p:txBody>
      </p:sp>
    </p:spTree>
    <p:extLst>
      <p:ext uri="{BB962C8B-B14F-4D97-AF65-F5344CB8AC3E}">
        <p14:creationId xmlns:p14="http://schemas.microsoft.com/office/powerpoint/2010/main" val="3179361284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unifaf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sz="16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asque unifaf" id="{3AF89747-5A4C-42B5-9671-8D8484614243}" vid="{CCE3E5D1-1172-4665-B9EC-9E183EE9EA2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unifaf</Template>
  <TotalTime>4005</TotalTime>
  <Words>1443</Words>
  <Application>Microsoft Office PowerPoint</Application>
  <PresentationFormat>Affichage à l'écran (4:3)</PresentationFormat>
  <Paragraphs>177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masque unifaf</vt:lpstr>
      <vt:lpstr>Présentation PowerPoint</vt:lpstr>
      <vt:lpstr>Le questionnement et le périmètre de l’étude</vt:lpstr>
      <vt:lpstr>1. Au niveau institutionnel, dans un contexte de déploiement rapide, un CPF avant tout comme objet technique et ligne de financement des actions de formation professionnelle</vt:lpstr>
      <vt:lpstr>Quelques illustrations</vt:lpstr>
      <vt:lpstr>2. Au niveau opérationnel, un CPF comme dispositif de financement des actions de formation professionnelle, parmi les autres</vt:lpstr>
      <vt:lpstr>3. Un rapprochement progressif des listes de certifications éligibles et de l’offre de formation ; un enjeu de positionnement sur le marché pour les OF</vt:lpstr>
      <vt:lpstr>4. Pour les personnes en recherche d’emploi, des conditions non réunies pour que le CPF soit un réel levier de l’autonomisation dans la définition et la réalisation des projets de formation</vt:lpstr>
      <vt:lpstr>Illustration : Typologie des usages du CPF pour les PRE</vt:lpstr>
      <vt:lpstr>5. Pour les salariés, la définition du CPF à l’articulation des règles de prise en charge, des stratégies d’entreprises et des usages individuels</vt:lpstr>
      <vt:lpstr>Illustration : Typologie des usages du CPF pour les salariés</vt:lpstr>
      <vt:lpstr>6. Pour tous, le CPF en soutien des projets des individus les plus autonomes (langues vivantes et formations règlementaires)</vt:lpstr>
      <vt:lpstr>6. Pour les personnes moins autonomes, un accompagnement nécessaire mais en pratique inégal et morcelé</vt:lpstr>
      <vt:lpstr>Illustration : une diversité d’acteurs tout au long de la chaîne d’activation du CPF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Chuvin</dc:creator>
  <cp:lastModifiedBy>BALMAT, Cindy (DARES)</cp:lastModifiedBy>
  <cp:revision>265</cp:revision>
  <dcterms:created xsi:type="dcterms:W3CDTF">2018-05-18T16:32:20Z</dcterms:created>
  <dcterms:modified xsi:type="dcterms:W3CDTF">2018-07-10T13:59:26Z</dcterms:modified>
</cp:coreProperties>
</file>